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5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notesSlides/notesSlide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5" r:id="rId3"/>
    <p:sldId id="304" r:id="rId4"/>
    <p:sldId id="339" r:id="rId5"/>
    <p:sldId id="317" r:id="rId6"/>
    <p:sldId id="307" r:id="rId7"/>
    <p:sldId id="271" r:id="rId8"/>
    <p:sldId id="318" r:id="rId9"/>
    <p:sldId id="314" r:id="rId10"/>
    <p:sldId id="316" r:id="rId11"/>
    <p:sldId id="311" r:id="rId12"/>
    <p:sldId id="310" r:id="rId13"/>
    <p:sldId id="312" r:id="rId14"/>
    <p:sldId id="265" r:id="rId15"/>
    <p:sldId id="300" r:id="rId16"/>
    <p:sldId id="294" r:id="rId17"/>
    <p:sldId id="319" r:id="rId18"/>
    <p:sldId id="338" r:id="rId19"/>
    <p:sldId id="299" r:id="rId20"/>
    <p:sldId id="320" r:id="rId21"/>
    <p:sldId id="322" r:id="rId22"/>
    <p:sldId id="323" r:id="rId23"/>
    <p:sldId id="324" r:id="rId24"/>
    <p:sldId id="325" r:id="rId25"/>
    <p:sldId id="326" r:id="rId26"/>
    <p:sldId id="327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A8"/>
    <a:srgbClr val="002F8E"/>
    <a:srgbClr val="2BB121"/>
    <a:srgbClr val="FF0000"/>
    <a:srgbClr val="E1E7CF"/>
    <a:srgbClr val="A8F4FE"/>
    <a:srgbClr val="44DA38"/>
    <a:srgbClr val="FD0F20"/>
    <a:srgbClr val="F2A140"/>
    <a:srgbClr val="0043C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094" y="-102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D0B76C-B804-4EC5-A801-325457FD90D8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1DDB98-9126-4207-80F4-709CAA5422F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85E6AF-1D6E-4326-9F77-926BDF0089C1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6CE12B-3950-44AC-B0CD-EC53304FA41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Times New Roman" pitchFamily="18" charset="0"/>
              </a:rPr>
              <a:t>Project includes:</a:t>
            </a:r>
          </a:p>
          <a:p>
            <a:r>
              <a:rPr lang="en-US" smtClean="0">
                <a:latin typeface="Times New Roman" pitchFamily="18" charset="0"/>
              </a:rPr>
              <a:t>1,000 ft of chlorine line</a:t>
            </a:r>
          </a:p>
          <a:p>
            <a:r>
              <a:rPr lang="en-US" smtClean="0">
                <a:latin typeface="Times New Roman" pitchFamily="18" charset="0"/>
              </a:rPr>
              <a:t>800 ft of service and potable water lines </a:t>
            </a:r>
          </a:p>
          <a:p>
            <a:r>
              <a:rPr lang="en-US" smtClean="0">
                <a:latin typeface="Times New Roman" pitchFamily="18" charset="0"/>
              </a:rPr>
              <a:t>800 ft power supply line extension</a:t>
            </a:r>
          </a:p>
          <a:p>
            <a:r>
              <a:rPr lang="en-US" smtClean="0">
                <a:latin typeface="Times New Roman" pitchFamily="18" charset="0"/>
              </a:rPr>
              <a:t>New injection facility</a:t>
            </a:r>
          </a:p>
          <a:p>
            <a:r>
              <a:rPr lang="en-US" smtClean="0">
                <a:latin typeface="Times New Roman" pitchFamily="18" charset="0"/>
              </a:rPr>
              <a:t>The chlorine line and the utility lines (water and power) are coming from different locations. So a common trench is not feasible.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B658A-1C2A-4873-B522-0FA5FF9C3A01}" type="slidenum">
              <a:rPr lang="en-US" smtClean="0">
                <a:latin typeface="Times New Roman" pitchFamily="18" charset="0"/>
              </a:rPr>
              <a:pPr>
                <a:defRPr/>
              </a:pPr>
              <a:t>12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54218-3E9C-42C8-B018-C698854F8FA7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 typeface="Calibri" pitchFamily="34" charset="0"/>
              <a:buAutoNum type="arabicPeriod"/>
            </a:pPr>
            <a:r>
              <a:rPr lang="en-US" smtClean="0">
                <a:latin typeface="Times New Roman" pitchFamily="18" charset="0"/>
              </a:rPr>
              <a:t>O&amp;M Activities to include R&amp;D and OE purchases</a:t>
            </a:r>
          </a:p>
          <a:p>
            <a:pPr marL="228600" indent="-228600">
              <a:buFont typeface="Calibri" pitchFamily="34" charset="0"/>
              <a:buAutoNum type="arabicPeriod"/>
            </a:pPr>
            <a:r>
              <a:rPr lang="en-US" smtClean="0">
                <a:latin typeface="Times New Roman" pitchFamily="18" charset="0"/>
              </a:rPr>
              <a:t>Phase III activities include long term mitigation strategies; cost minimization strategies and effective survey program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Engineering’s Corrosion Team plans to conduct side-by-side testing of an active surface coating (Luminore Copper Coating) and a slippery-surface coating (International Coatings Intersleek 900).   Nine  mini-trash racks were constructed; 3 control, 3 active coating; and 3 slippery surface coating.  Racks will be evaluated for 3 months at 3 </a:t>
            </a:r>
            <a:r>
              <a:rPr smtClean="0"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different depths </a:t>
            </a:r>
            <a:r>
              <a:rPr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(20 ft, 40 ft, and 60 ft).  If 3-month </a:t>
            </a:r>
            <a:r>
              <a:rPr smtClean="0"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test </a:t>
            </a:r>
            <a:r>
              <a:rPr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successful, samples will evaluated for up to one year. If unsuccessful, racks will be removed and </a:t>
            </a:r>
            <a:r>
              <a:rPr smtClean="0"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another coating </a:t>
            </a:r>
            <a:r>
              <a:rPr>
                <a:solidFill>
                  <a:srgbClr val="1F497D"/>
                </a:solidFill>
                <a:latin typeface="Calibri"/>
                <a:ea typeface="Times New Roman"/>
                <a:cs typeface="Times New Roman"/>
              </a:rPr>
              <a:t>will be tested.</a:t>
            </a:r>
            <a:endParaRPr sz="1000">
              <a:latin typeface="Calibri"/>
              <a:ea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1DD528-47D6-4431-BAB3-97466A6F5E8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 typeface="Calibri" pitchFamily="34" charset="0"/>
              <a:buAutoNum type="arabicPeriod"/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6E408-D820-48F2-A419-9A39B9F8716A}" type="slidenum">
              <a:rPr lang="en-US" smtClean="0">
                <a:latin typeface="Times New Roman" pitchFamily="18" charset="0"/>
              </a:rPr>
              <a:pPr/>
              <a:t>31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Add slide /notes on next steps: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Discuss CRA shutdown in March - quagga  inspection </a:t>
            </a:r>
          </a:p>
          <a:p>
            <a:pPr lvl="1">
              <a:defRPr/>
            </a:pPr>
            <a:r>
              <a:rPr lang="en-US" dirty="0" smtClean="0"/>
              <a:t>March 10 – 19, 2008</a:t>
            </a:r>
          </a:p>
          <a:p>
            <a:pPr lvl="1">
              <a:defRPr/>
            </a:pPr>
            <a:r>
              <a:rPr lang="en-US" dirty="0" smtClean="0"/>
              <a:t>Quagga mussel driven aqueduct inspection</a:t>
            </a:r>
          </a:p>
          <a:p>
            <a:pPr lvl="1">
              <a:defRPr/>
            </a:pPr>
            <a:r>
              <a:rPr lang="en-US" dirty="0" smtClean="0"/>
              <a:t>New Copper Basin chlorine feed line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Multi-agency quagga mussel workshop – sponsor, attendees, etc.</a:t>
            </a:r>
          </a:p>
          <a:p>
            <a:pPr marL="685800" lvl="1" indent="-228600">
              <a:defRPr/>
            </a:pPr>
            <a:r>
              <a:rPr lang="en-US" dirty="0" smtClean="0"/>
              <a:t>April 2008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 Develop new control strategies</a:t>
            </a:r>
          </a:p>
          <a:p>
            <a:pPr marL="228600" indent="-228600">
              <a:buFont typeface="+mj-lt"/>
              <a:buAutoNum type="arabicPeriod"/>
              <a:defRPr/>
            </a:pPr>
            <a:r>
              <a:rPr lang="en-US" dirty="0" smtClean="0"/>
              <a:t>AB1683 compliance</a:t>
            </a:r>
          </a:p>
          <a:p>
            <a:pPr marL="228600" indent="-2286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06E2E3-63DC-4E81-A412-50F6C38A072F}" type="slidenum">
              <a:rPr lang="en-US" smtClean="0">
                <a:latin typeface="Times New Roman" pitchFamily="18" charset="0"/>
              </a:rPr>
              <a:pPr/>
              <a:t>35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0F30C87-684E-4FD2-9888-96074330997B}" type="datetimeFigureOut">
              <a:rPr lang="en-US" smtClean="0"/>
              <a:pPr/>
              <a:t>6/25/2008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308B76F-4A3A-4557-9C45-6154EDEEEA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06648\Desktop\RicDeLeonDiversMarch2008_Short_V2.wmv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06648\Documents\1-Zebra-Quagga%20Mussels\1-QMCP\0-Program%20Management\Images%20and%20Video%20Clips\MVI_0566.AVI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Invasive </a:t>
            </a:r>
            <a:r>
              <a:rPr lang="en-US" dirty="0" err="1" smtClean="0">
                <a:solidFill>
                  <a:srgbClr val="FFFF00"/>
                </a:solidFill>
              </a:rPr>
              <a:t>Quagga</a:t>
            </a:r>
            <a:r>
              <a:rPr lang="en-US" dirty="0" smtClean="0">
                <a:solidFill>
                  <a:srgbClr val="FFFF00"/>
                </a:solidFill>
              </a:rPr>
              <a:t> and Zebra Mussels in the west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0"/>
            <a:ext cx="9144000" cy="17526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5052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Southern California Water Dialogue</a:t>
            </a:r>
          </a:p>
          <a:p>
            <a:r>
              <a:rPr lang="en-US" sz="3200" dirty="0" smtClean="0"/>
              <a:t>June 25, </a:t>
            </a:r>
            <a:r>
              <a:rPr lang="en-US" sz="3200" dirty="0" smtClean="0"/>
              <a:t>2008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Facility Inspections: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2247900" y="4610100"/>
            <a:ext cx="304800" cy="762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10" descr="DSC085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3716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2" descr="DSC0867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191000"/>
            <a:ext cx="39624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P72500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1371600"/>
            <a:ext cx="3962400" cy="2571750"/>
          </a:xfrm>
          <a:prstGeom prst="rect">
            <a:avLst/>
          </a:prstGeom>
        </p:spPr>
      </p:pic>
      <p:pic>
        <p:nvPicPr>
          <p:cNvPr id="11" name="Picture 10" descr="P72600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4152900"/>
            <a:ext cx="38862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:\Copper Basin NaOCL construction - tgc 057.JPG"/>
          <p:cNvPicPr>
            <a:picLocks noChangeAspect="1" noChangeArrowheads="1"/>
          </p:cNvPicPr>
          <p:nvPr/>
        </p:nvPicPr>
        <p:blipFill>
          <a:blip r:embed="rId3">
            <a:lum bright="-6000" contrast="-4000"/>
          </a:blip>
          <a:srcRect l="11197" t="9000" r="3360"/>
          <a:stretch>
            <a:fillRect/>
          </a:stretch>
        </p:blipFill>
        <p:spPr bwMode="auto">
          <a:xfrm>
            <a:off x="0" y="838200"/>
            <a:ext cx="9144000" cy="71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762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Facilities Upgrades: 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Copper Basin Interim Chlorination System</a:t>
            </a:r>
            <a:b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7" name="Picture 3" descr="C:\Users\u06648\Documents\1-Zebra-Quagga Mussels\1-QMCP\0-Program Management\Images and Video Clips\IMG_0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4654233" cy="3490912"/>
          </a:xfrm>
          <a:prstGeom prst="rect">
            <a:avLst/>
          </a:prstGeom>
          <a:noFill/>
        </p:spPr>
      </p:pic>
      <p:pic>
        <p:nvPicPr>
          <p:cNvPr id="1026" name="Picture 2" descr="C:\Users\u06648\Documents\1-Zebra-Quagga Mussels\1-QMCP\0-Program Management\Images and Video Clips\IMG_03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306762"/>
            <a:ext cx="4429884" cy="3322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8763000" cy="1143000"/>
          </a:xfrm>
        </p:spPr>
        <p:txBody>
          <a:bodyPr/>
          <a:lstStyle/>
          <a:p>
            <a:r>
              <a:rPr lang="en-US" sz="3600" dirty="0" smtClean="0">
                <a:cs typeface="Arial" charset="0"/>
              </a:rPr>
              <a:t>Lake Mathews Interim Chlorination Facility</a:t>
            </a:r>
          </a:p>
        </p:txBody>
      </p:sp>
      <p:pic>
        <p:nvPicPr>
          <p:cNvPr id="11267" name="Picture 3" descr="IMG_04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95399"/>
            <a:ext cx="7890998" cy="54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06223\Documents\Quagga mussels\July 07 shutdown\July 2007 CRA Shutdown photos\1-Diver Inspections\Intake posed mussels 7-20-07\P720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400300"/>
            <a:ext cx="5943600" cy="4457700"/>
          </a:xfrm>
          <a:prstGeom prst="rect">
            <a:avLst/>
          </a:prstGeom>
          <a:noFill/>
        </p:spPr>
      </p:pic>
      <p:pic>
        <p:nvPicPr>
          <p:cNvPr id="2051" name="Picture 3" descr="C:\Users\u06223\Documents\Quagga mussels\July 07 shutdown\July 2007 CRA Shutdown photos\1-Diver Inspections\Intake posed mussels 7-20-07\P7200018.JPG"/>
          <p:cNvPicPr>
            <a:picLocks noChangeAspect="1" noChangeArrowheads="1"/>
          </p:cNvPicPr>
          <p:nvPr/>
        </p:nvPicPr>
        <p:blipFill>
          <a:blip r:embed="rId3" cstate="print"/>
          <a:srcRect l="17500" b="6667"/>
          <a:stretch>
            <a:fillRect/>
          </a:stretch>
        </p:blipFill>
        <p:spPr bwMode="auto">
          <a:xfrm>
            <a:off x="76200" y="207818"/>
            <a:ext cx="3886200" cy="329738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973251" y="704671"/>
            <a:ext cx="517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41 mussels on one </a:t>
            </a:r>
            <a:r>
              <a:rPr lang="en-US" sz="3600" i="1" dirty="0" err="1" smtClean="0">
                <a:solidFill>
                  <a:srgbClr val="FFFF00"/>
                </a:solidFill>
              </a:rPr>
              <a:t>Corbicula</a:t>
            </a:r>
            <a:r>
              <a:rPr lang="en-US" sz="3600" dirty="0" smtClean="0">
                <a:solidFill>
                  <a:srgbClr val="FFFF00"/>
                </a:solidFill>
              </a:rPr>
              <a:t> shell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42672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Size classes equal spawning events?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2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3200" b="1" dirty="0" smtClean="0"/>
              <a:t>Fast Increase in Population Density</a:t>
            </a:r>
            <a:br>
              <a:rPr lang="en-US" sz="3200" b="1" dirty="0" smtClean="0"/>
            </a:br>
            <a:r>
              <a:rPr lang="en-US" sz="3200" b="1" dirty="0" smtClean="0"/>
              <a:t>Parker Dam, Lake Havasu</a:t>
            </a:r>
          </a:p>
        </p:txBody>
      </p:sp>
      <p:sp>
        <p:nvSpPr>
          <p:cNvPr id="22531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 lIns="90488" tIns="44450" rIns="90488" bIns="44450" anchor="b"/>
          <a:lstStyle/>
          <a:p>
            <a:pPr marL="0" indent="0" eaLnBrk="1" hangingPunct="1">
              <a:buFontTx/>
              <a:buNone/>
            </a:pPr>
            <a:r>
              <a:rPr lang="en-US" sz="2400" b="1" smtClean="0"/>
              <a:t>August/07</a:t>
            </a:r>
          </a:p>
        </p:txBody>
      </p:sp>
      <p:sp>
        <p:nvSpPr>
          <p:cNvPr id="22532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102225" y="1535113"/>
            <a:ext cx="4041775" cy="639762"/>
          </a:xfrm>
        </p:spPr>
        <p:txBody>
          <a:bodyPr lIns="90488" tIns="44450" rIns="90488" bIns="44450" anchor="b"/>
          <a:lstStyle/>
          <a:p>
            <a:pPr marL="0" indent="0" eaLnBrk="1" hangingPunct="1">
              <a:buFontTx/>
              <a:buNone/>
            </a:pPr>
            <a:r>
              <a:rPr lang="en-US" sz="2400" b="1" smtClean="0"/>
              <a:t>November/07</a:t>
            </a:r>
          </a:p>
        </p:txBody>
      </p:sp>
      <p:pic>
        <p:nvPicPr>
          <p:cNvPr id="22533" name="Picture 2" descr="MVC-336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33600"/>
            <a:ext cx="5486400" cy="4114800"/>
          </a:xfrm>
        </p:spPr>
      </p:pic>
      <p:pic>
        <p:nvPicPr>
          <p:cNvPr id="22534" name="Picture 2" descr="C:\Documents and Settings\Renata\My Documents\My Pictures\Parker\Parker 0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09800"/>
            <a:ext cx="45720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2192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Whitsett</a:t>
            </a:r>
            <a:r>
              <a:rPr lang="en-US" dirty="0" smtClean="0"/>
              <a:t> Intake, January 2008</a:t>
            </a:r>
            <a:endParaRPr lang="en-US" dirty="0"/>
          </a:p>
        </p:txBody>
      </p:sp>
      <p:pic>
        <p:nvPicPr>
          <p:cNvPr id="6" name="RicDeLeonDiversMarch2008_Short_V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3163" y="1600200"/>
            <a:ext cx="6034087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Removal of </a:t>
            </a:r>
            <a:r>
              <a:rPr lang="en-US" dirty="0" err="1" smtClean="0"/>
              <a:t>Quaggas</a:t>
            </a:r>
            <a:endParaRPr lang="en-US" dirty="0"/>
          </a:p>
        </p:txBody>
      </p:sp>
      <p:pic>
        <p:nvPicPr>
          <p:cNvPr id="5" name="Picture 4" descr="012.jpg"/>
          <p:cNvPicPr>
            <a:picLocks noChangeAspect="1"/>
          </p:cNvPicPr>
          <p:nvPr/>
        </p:nvPicPr>
        <p:blipFill>
          <a:blip r:embed="rId2"/>
          <a:srcRect t="10000" r="8334" b="10000"/>
          <a:stretch>
            <a:fillRect/>
          </a:stretch>
        </p:blipFill>
        <p:spPr>
          <a:xfrm>
            <a:off x="152400" y="1371600"/>
            <a:ext cx="5867400" cy="3840480"/>
          </a:xfrm>
          <a:prstGeom prst="rect">
            <a:avLst/>
          </a:prstGeom>
        </p:spPr>
      </p:pic>
      <p:pic>
        <p:nvPicPr>
          <p:cNvPr id="4" name="Content Placeholder 3" descr="DSC051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0536"/>
          <a:stretch>
            <a:fillRect/>
          </a:stretch>
        </p:blipFill>
        <p:spPr>
          <a:xfrm>
            <a:off x="5867400" y="2957368"/>
            <a:ext cx="2971800" cy="37482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uthwest_quagg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0"/>
            <a:ext cx="8991600" cy="67726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Federal Support Needed: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faster life cycle of mussels in the West impacts prevention, response, mitigation and frequency of actions</a:t>
            </a:r>
          </a:p>
          <a:p>
            <a:r>
              <a:rPr lang="en-US" dirty="0" smtClean="0"/>
              <a:t>Financial support needed for affected agencies</a:t>
            </a:r>
          </a:p>
          <a:p>
            <a:r>
              <a:rPr lang="en-US" dirty="0" smtClean="0"/>
              <a:t>Development of region-specific plans</a:t>
            </a:r>
          </a:p>
          <a:p>
            <a:r>
              <a:rPr lang="en-US" dirty="0" smtClean="0"/>
              <a:t>Research to address faster growth rate and control methods that meet new drinking water and environmental regulations.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62"/>
          </a:xfrm>
        </p:spPr>
        <p:txBody>
          <a:bodyPr/>
          <a:lstStyle/>
          <a:p>
            <a:pPr algn="ctr"/>
            <a:r>
              <a:rPr lang="en-US" dirty="0" err="1" smtClean="0"/>
              <a:t>Quagga</a:t>
            </a:r>
            <a:r>
              <a:rPr lang="en-US" dirty="0" smtClean="0"/>
              <a:t> Mussels</a:t>
            </a:r>
            <a:endParaRPr lang="en-US" dirty="0"/>
          </a:p>
        </p:txBody>
      </p:sp>
      <p:pic>
        <p:nvPicPr>
          <p:cNvPr id="5" name="MVI_0566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73163" y="1600200"/>
            <a:ext cx="6034087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cs typeface="Arial" charset="0"/>
              </a:rPr>
              <a:t>Metropolitan’s </a:t>
            </a:r>
            <a:r>
              <a:rPr lang="en-US" dirty="0" err="1" smtClean="0">
                <a:solidFill>
                  <a:srgbClr val="FFFF00"/>
                </a:solidFill>
                <a:cs typeface="Arial" charset="0"/>
              </a:rPr>
              <a:t>Quagga</a:t>
            </a:r>
            <a:r>
              <a:rPr lang="en-US" dirty="0" smtClean="0">
                <a:solidFill>
                  <a:srgbClr val="FFFF00"/>
                </a:solidFill>
                <a:cs typeface="Arial" charset="0"/>
              </a:rPr>
              <a:t> Mussel </a:t>
            </a:r>
            <a:br>
              <a:rPr lang="en-US" dirty="0" smtClean="0">
                <a:solidFill>
                  <a:srgbClr val="FFFF00"/>
                </a:solidFill>
                <a:cs typeface="Arial" charset="0"/>
              </a:rPr>
            </a:br>
            <a:r>
              <a:rPr lang="en-US" dirty="0" smtClean="0">
                <a:solidFill>
                  <a:srgbClr val="FFFF00"/>
                </a:solidFill>
                <a:cs typeface="Arial" charset="0"/>
              </a:rPr>
              <a:t>Control Program</a:t>
            </a:r>
          </a:p>
        </p:txBody>
      </p:sp>
      <p:sp>
        <p:nvSpPr>
          <p:cNvPr id="4099" name="Content Placeholder 4"/>
          <p:cNvSpPr>
            <a:spLocks noGrp="1"/>
          </p:cNvSpPr>
          <p:nvPr>
            <p:ph idx="1"/>
          </p:nvPr>
        </p:nvSpPr>
        <p:spPr>
          <a:xfrm>
            <a:off x="304800" y="1752600"/>
            <a:ext cx="8153400" cy="51054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000" dirty="0" smtClean="0">
                <a:solidFill>
                  <a:srgbClr val="FFC000"/>
                </a:solidFill>
                <a:cs typeface="Arial" charset="0"/>
              </a:rPr>
              <a:t>Phase I: February 2007-August 2007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400" dirty="0" smtClean="0">
                <a:cs typeface="Arial" charset="0"/>
              </a:rPr>
              <a:t>Initial assessment and equipment procurement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000" dirty="0" smtClean="0">
                <a:solidFill>
                  <a:srgbClr val="FFC000"/>
                </a:solidFill>
                <a:cs typeface="Arial" charset="0"/>
              </a:rPr>
              <a:t>Phase II: Started September 2007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cs typeface="Arial" charset="0"/>
              </a:rPr>
              <a:t>Interim chlorination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cs typeface="Arial" charset="0"/>
              </a:rPr>
              <a:t>Design of permanent disinfection systems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cs typeface="Arial" charset="0"/>
              </a:rPr>
              <a:t>Isolation barriers along the Colorado River Aqueduct</a:t>
            </a:r>
          </a:p>
          <a:p>
            <a:pPr lvl="1">
              <a:lnSpc>
                <a:spcPct val="95000"/>
              </a:lnSpc>
              <a:spcBef>
                <a:spcPct val="55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cs typeface="Arial" charset="0"/>
              </a:rPr>
              <a:t>Collaboration with federal, state and local agencies</a:t>
            </a:r>
          </a:p>
          <a:p>
            <a:pPr marL="1371600" lvl="2" indent="-457200">
              <a:lnSpc>
                <a:spcPct val="95000"/>
              </a:lnSpc>
              <a:spcBef>
                <a:spcPct val="55000"/>
              </a:spcBef>
              <a:buClr>
                <a:schemeClr val="accent2"/>
              </a:buClr>
            </a:pPr>
            <a:r>
              <a:rPr lang="en-US" sz="2000" dirty="0" err="1" smtClean="0">
                <a:cs typeface="Arial" charset="0"/>
              </a:rPr>
              <a:t>AwwaRF</a:t>
            </a:r>
            <a:r>
              <a:rPr lang="en-US" sz="2000" dirty="0" smtClean="0">
                <a:cs typeface="Arial" charset="0"/>
              </a:rPr>
              <a:t> </a:t>
            </a:r>
            <a:r>
              <a:rPr lang="en-US" sz="2000" dirty="0" err="1" smtClean="0">
                <a:cs typeface="Arial" charset="0"/>
              </a:rPr>
              <a:t>Quagga</a:t>
            </a:r>
            <a:r>
              <a:rPr lang="en-US" sz="2000" dirty="0" smtClean="0">
                <a:cs typeface="Arial" charset="0"/>
              </a:rPr>
              <a:t> Workshop April 3-4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3000" dirty="0" smtClean="0">
                <a:solidFill>
                  <a:srgbClr val="FFC000"/>
                </a:solidFill>
                <a:cs typeface="Arial" charset="0"/>
              </a:rPr>
              <a:t>Phase III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 smtClean="0">
                <a:cs typeface="Arial" charset="0"/>
              </a:rPr>
              <a:t>Cost  mitigation strategies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Isolation Barriers at </a:t>
            </a:r>
            <a:r>
              <a:rPr lang="en-US" dirty="0" err="1" smtClean="0"/>
              <a:t>Whitsett</a:t>
            </a:r>
            <a:r>
              <a:rPr lang="en-US" dirty="0" smtClean="0"/>
              <a:t> Intake</a:t>
            </a:r>
          </a:p>
        </p:txBody>
      </p:sp>
      <p:pic>
        <p:nvPicPr>
          <p:cNvPr id="4099" name="Picture 16" descr="intxsec.jpg"/>
          <p:cNvPicPr>
            <a:picLocks noChangeAspect="1"/>
          </p:cNvPicPr>
          <p:nvPr/>
        </p:nvPicPr>
        <p:blipFill>
          <a:blip r:embed="rId3"/>
          <a:srcRect l="5785" t="3571" r="7446" b="9525"/>
          <a:stretch>
            <a:fillRect/>
          </a:stretch>
        </p:blipFill>
        <p:spPr bwMode="auto">
          <a:xfrm>
            <a:off x="5219700" y="990600"/>
            <a:ext cx="3619500" cy="560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1371600"/>
            <a:ext cx="4038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Two  Alternatives:</a:t>
            </a:r>
          </a:p>
          <a:p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err="1" smtClean="0"/>
              <a:t>Hypalon</a:t>
            </a:r>
            <a:r>
              <a:rPr lang="en-US" sz="3600" dirty="0" smtClean="0"/>
              <a:t> Rubber Gate</a:t>
            </a:r>
          </a:p>
          <a:p>
            <a:pPr>
              <a:buFont typeface="Arial" pitchFamily="34" charset="0"/>
              <a:buChar char="•"/>
            </a:pPr>
            <a:endParaRPr lang="en-US" sz="3600" dirty="0" smtClean="0"/>
          </a:p>
          <a:p>
            <a:pPr>
              <a:buFont typeface="Arial" pitchFamily="34" charset="0"/>
              <a:buChar char="•"/>
            </a:pPr>
            <a:r>
              <a:rPr lang="en-US" sz="3600" dirty="0" smtClean="0"/>
              <a:t>Metal Plates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334000" y="3810000"/>
            <a:ext cx="838200" cy="27432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85344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Testing on </a:t>
            </a:r>
            <a:r>
              <a:rPr lang="en-US" dirty="0" err="1" smtClean="0">
                <a:solidFill>
                  <a:srgbClr val="FFFF00"/>
                </a:solidFill>
              </a:rPr>
              <a:t>Whitsett</a:t>
            </a:r>
            <a:r>
              <a:rPr lang="en-US" dirty="0" smtClean="0">
                <a:solidFill>
                  <a:srgbClr val="FFFF00"/>
                </a:solidFill>
              </a:rPr>
              <a:t> Trash Racks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" y="0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 descr="C:\Users\u07488\AppData\Local\Microsoft\Windows\Temporary Internet Files\Content.Outlook\795TB647\P104086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95600"/>
            <a:ext cx="3048000" cy="2286000"/>
          </a:xfrm>
          <a:prstGeom prst="rect">
            <a:avLst/>
          </a:prstGeom>
          <a:noFill/>
        </p:spPr>
      </p:pic>
      <p:grpSp>
        <p:nvGrpSpPr>
          <p:cNvPr id="3" name="Group 83"/>
          <p:cNvGrpSpPr/>
          <p:nvPr/>
        </p:nvGrpSpPr>
        <p:grpSpPr>
          <a:xfrm>
            <a:off x="7543800" y="1600200"/>
            <a:ext cx="914400" cy="4648200"/>
            <a:chOff x="7391400" y="1447800"/>
            <a:chExt cx="914400" cy="4648200"/>
          </a:xfrm>
        </p:grpSpPr>
        <p:grpSp>
          <p:nvGrpSpPr>
            <p:cNvPr id="4" name="Group 23"/>
            <p:cNvGrpSpPr/>
            <p:nvPr/>
          </p:nvGrpSpPr>
          <p:grpSpPr>
            <a:xfrm>
              <a:off x="7391400" y="1447800"/>
              <a:ext cx="914400" cy="914400"/>
              <a:chOff x="5410200" y="1828800"/>
              <a:chExt cx="1371600" cy="1447800"/>
            </a:xfrm>
          </p:grpSpPr>
          <p:sp>
            <p:nvSpPr>
              <p:cNvPr id="25" name="Frame 24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71"/>
            <p:cNvGrpSpPr/>
            <p:nvPr/>
          </p:nvGrpSpPr>
          <p:grpSpPr>
            <a:xfrm>
              <a:off x="7391400" y="5181600"/>
              <a:ext cx="914400" cy="914400"/>
              <a:chOff x="5410200" y="1828800"/>
              <a:chExt cx="1371600" cy="1447800"/>
            </a:xfrm>
          </p:grpSpPr>
          <p:sp>
            <p:nvSpPr>
              <p:cNvPr id="73" name="Frame 72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7"/>
            <p:cNvGrpSpPr/>
            <p:nvPr/>
          </p:nvGrpSpPr>
          <p:grpSpPr>
            <a:xfrm>
              <a:off x="7391400" y="3276600"/>
              <a:ext cx="914400" cy="914400"/>
              <a:chOff x="5410200" y="1828800"/>
              <a:chExt cx="1371600" cy="1447800"/>
            </a:xfrm>
          </p:grpSpPr>
          <p:sp>
            <p:nvSpPr>
              <p:cNvPr id="79" name="Frame 78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0" name="Straight Connector 79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oup 84"/>
          <p:cNvGrpSpPr/>
          <p:nvPr/>
        </p:nvGrpSpPr>
        <p:grpSpPr>
          <a:xfrm>
            <a:off x="5105400" y="1600200"/>
            <a:ext cx="914400" cy="4648200"/>
            <a:chOff x="7391400" y="1447800"/>
            <a:chExt cx="914400" cy="4648200"/>
          </a:xfrm>
        </p:grpSpPr>
        <p:grpSp>
          <p:nvGrpSpPr>
            <p:cNvPr id="8" name="Group 23"/>
            <p:cNvGrpSpPr/>
            <p:nvPr/>
          </p:nvGrpSpPr>
          <p:grpSpPr>
            <a:xfrm>
              <a:off x="7391400" y="1447800"/>
              <a:ext cx="914400" cy="914400"/>
              <a:chOff x="5410200" y="1828800"/>
              <a:chExt cx="1371600" cy="1447800"/>
            </a:xfrm>
          </p:grpSpPr>
          <p:sp>
            <p:nvSpPr>
              <p:cNvPr id="99" name="Frame 98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71"/>
            <p:cNvGrpSpPr/>
            <p:nvPr/>
          </p:nvGrpSpPr>
          <p:grpSpPr>
            <a:xfrm>
              <a:off x="7391400" y="5181600"/>
              <a:ext cx="914400" cy="914400"/>
              <a:chOff x="5410200" y="1828800"/>
              <a:chExt cx="1371600" cy="1447800"/>
            </a:xfrm>
          </p:grpSpPr>
          <p:sp>
            <p:nvSpPr>
              <p:cNvPr id="94" name="Frame 93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77"/>
            <p:cNvGrpSpPr/>
            <p:nvPr/>
          </p:nvGrpSpPr>
          <p:grpSpPr>
            <a:xfrm>
              <a:off x="7391400" y="3276600"/>
              <a:ext cx="914400" cy="914400"/>
              <a:chOff x="5410200" y="1828800"/>
              <a:chExt cx="1371600" cy="1447800"/>
            </a:xfrm>
          </p:grpSpPr>
          <p:sp>
            <p:nvSpPr>
              <p:cNvPr id="89" name="Frame 88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3"/>
          <p:cNvGrpSpPr/>
          <p:nvPr/>
        </p:nvGrpSpPr>
        <p:grpSpPr>
          <a:xfrm>
            <a:off x="6324600" y="1600200"/>
            <a:ext cx="914400" cy="4648200"/>
            <a:chOff x="7391400" y="1447800"/>
            <a:chExt cx="914400" cy="4648200"/>
          </a:xfrm>
        </p:grpSpPr>
        <p:grpSp>
          <p:nvGrpSpPr>
            <p:cNvPr id="12" name="Group 23"/>
            <p:cNvGrpSpPr/>
            <p:nvPr/>
          </p:nvGrpSpPr>
          <p:grpSpPr>
            <a:xfrm>
              <a:off x="7391400" y="1447800"/>
              <a:ext cx="914400" cy="914400"/>
              <a:chOff x="5410200" y="1828800"/>
              <a:chExt cx="1371600" cy="1447800"/>
            </a:xfrm>
          </p:grpSpPr>
          <p:sp>
            <p:nvSpPr>
              <p:cNvPr id="118" name="Frame 117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9" name="Straight Connector 118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71"/>
            <p:cNvGrpSpPr/>
            <p:nvPr/>
          </p:nvGrpSpPr>
          <p:grpSpPr>
            <a:xfrm>
              <a:off x="7391400" y="5181600"/>
              <a:ext cx="914400" cy="914400"/>
              <a:chOff x="5410200" y="1828800"/>
              <a:chExt cx="1371600" cy="1447800"/>
            </a:xfrm>
          </p:grpSpPr>
          <p:sp>
            <p:nvSpPr>
              <p:cNvPr id="113" name="Frame 112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4" name="Straight Connector 113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77"/>
            <p:cNvGrpSpPr/>
            <p:nvPr/>
          </p:nvGrpSpPr>
          <p:grpSpPr>
            <a:xfrm>
              <a:off x="7391400" y="3276600"/>
              <a:ext cx="914400" cy="914400"/>
              <a:chOff x="5410200" y="1828800"/>
              <a:chExt cx="1371600" cy="1447800"/>
            </a:xfrm>
          </p:grpSpPr>
          <p:sp>
            <p:nvSpPr>
              <p:cNvPr id="108" name="Frame 107"/>
              <p:cNvSpPr/>
              <p:nvPr/>
            </p:nvSpPr>
            <p:spPr>
              <a:xfrm>
                <a:off x="5410200" y="1828800"/>
                <a:ext cx="1371600" cy="1447800"/>
              </a:xfrm>
              <a:prstGeom prst="frame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rot="5400000">
                <a:off x="51442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rot="5400000">
                <a:off x="5373347" y="2552247"/>
                <a:ext cx="1142206" cy="1700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rot="5400000">
                <a:off x="56014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rot="5400000">
                <a:off x="5830094" y="2552700"/>
                <a:ext cx="1143000" cy="1588"/>
              </a:xfrm>
              <a:prstGeom prst="line">
                <a:avLst/>
              </a:prstGeom>
              <a:ln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3" name="Down Arrow 122"/>
          <p:cNvSpPr/>
          <p:nvPr/>
        </p:nvSpPr>
        <p:spPr>
          <a:xfrm>
            <a:off x="4022221" y="1600200"/>
            <a:ext cx="321179" cy="464820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953000" y="10668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019800" y="762001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Active Coating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391400" y="762001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Slippery Coating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457200" y="1981201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1-m</a:t>
            </a:r>
            <a:r>
              <a:rPr lang="en-US" baseline="30000" dirty="0" smtClean="0"/>
              <a:t>2</a:t>
            </a:r>
            <a:r>
              <a:rPr lang="en-US" dirty="0" smtClean="0"/>
              <a:t> Galvanized Steel Surrogate Trash Racks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581400" y="1066801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Depth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06223\Desktop\Copper Basin Sunrise Aug 28, 2007\P8280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8800" cy="7086600"/>
          </a:xfrm>
          <a:prstGeom prst="rect">
            <a:avLst/>
          </a:prstGeom>
          <a:noFill/>
        </p:spPr>
      </p:pic>
      <p:pic>
        <p:nvPicPr>
          <p:cNvPr id="5" name="Content Placeholder 4" descr="P31200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12292" y="3775869"/>
            <a:ext cx="4007908" cy="3005931"/>
          </a:xfrm>
        </p:spPr>
      </p:pic>
      <p:cxnSp>
        <p:nvCxnSpPr>
          <p:cNvPr id="7" name="Straight Arrow Connector 6"/>
          <p:cNvCxnSpPr/>
          <p:nvPr/>
        </p:nvCxnSpPr>
        <p:spPr>
          <a:xfrm rot="10800000" flipV="1">
            <a:off x="3048000" y="5029200"/>
            <a:ext cx="2209800" cy="1447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66800" y="3048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</a:rPr>
              <a:t>Copper Basin, March 2008</a:t>
            </a:r>
            <a:endParaRPr lang="en-US" sz="4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 March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Surveillance of aqueduct for </a:t>
            </a:r>
            <a:r>
              <a:rPr lang="en-US" dirty="0" err="1" smtClean="0"/>
              <a:t>quagga</a:t>
            </a:r>
            <a:r>
              <a:rPr lang="en-US" dirty="0" smtClean="0"/>
              <a:t> mussel populations</a:t>
            </a:r>
          </a:p>
          <a:p>
            <a:r>
              <a:rPr lang="en-US" dirty="0" smtClean="0"/>
              <a:t>Desiccation of mussels</a:t>
            </a:r>
          </a:p>
          <a:p>
            <a:r>
              <a:rPr lang="en-US" dirty="0" smtClean="0"/>
              <a:t>Assessment of control measures effectiveness</a:t>
            </a:r>
          </a:p>
          <a:p>
            <a:r>
              <a:rPr lang="en-US" dirty="0" smtClean="0"/>
              <a:t>Aqueduct maintenance activities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Surveillance of the CRA</a:t>
            </a:r>
            <a:endParaRPr lang="en-US" dirty="0"/>
          </a:p>
        </p:txBody>
      </p:sp>
      <p:pic>
        <p:nvPicPr>
          <p:cNvPr id="5" name="Picture 4" descr="DSC_05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1" y="1143000"/>
            <a:ext cx="5410200" cy="3597207"/>
          </a:xfrm>
          <a:prstGeom prst="rect">
            <a:avLst/>
          </a:prstGeom>
        </p:spPr>
      </p:pic>
      <p:pic>
        <p:nvPicPr>
          <p:cNvPr id="7" name="Content Placeholder 6" descr="DSC_054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724400" y="3831481"/>
            <a:ext cx="4191000" cy="2786569"/>
          </a:xfrm>
        </p:spPr>
      </p:pic>
      <p:sp>
        <p:nvSpPr>
          <p:cNvPr id="8" name="TextBox 7"/>
          <p:cNvSpPr txBox="1"/>
          <p:nvPr/>
        </p:nvSpPr>
        <p:spPr>
          <a:xfrm>
            <a:off x="5943600" y="1447800"/>
            <a:ext cx="274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CRA Sand Traps harbor small populations of </a:t>
            </a:r>
            <a:r>
              <a:rPr lang="en-US" dirty="0" err="1" smtClean="0"/>
              <a:t>quagga</a:t>
            </a:r>
            <a:r>
              <a:rPr lang="en-US" dirty="0" smtClean="0"/>
              <a:t> mussels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16200000" flipV="1">
            <a:off x="2095500" y="4000500"/>
            <a:ext cx="3048000" cy="220980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>
            <a:off x="2895600" y="3200400"/>
            <a:ext cx="5943600" cy="60960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3200400"/>
            <a:ext cx="457200" cy="381000"/>
          </a:xfrm>
          <a:prstGeom prst="rect">
            <a:avLst/>
          </a:prstGeom>
          <a:noFill/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153400" y="41910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53200" y="5638800"/>
            <a:ext cx="838200" cy="76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r>
              <a:rPr lang="en-US" dirty="0" smtClean="0"/>
              <a:t>Tunnels, </a:t>
            </a:r>
            <a:r>
              <a:rPr lang="en-US" dirty="0" err="1" smtClean="0"/>
              <a:t>Adits</a:t>
            </a:r>
            <a:r>
              <a:rPr lang="en-US" dirty="0" smtClean="0"/>
              <a:t> and Siphons</a:t>
            </a:r>
            <a:endParaRPr lang="en-US" dirty="0"/>
          </a:p>
        </p:txBody>
      </p:sp>
      <p:pic>
        <p:nvPicPr>
          <p:cNvPr id="4" name="Content Placeholder 3" descr="DSC_0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600200"/>
            <a:ext cx="4694529" cy="3352800"/>
          </a:xfrm>
        </p:spPr>
      </p:pic>
      <p:pic>
        <p:nvPicPr>
          <p:cNvPr id="5" name="Picture 4" descr="DSC_0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200400"/>
            <a:ext cx="5259628" cy="3497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2578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East Portal </a:t>
            </a:r>
            <a:r>
              <a:rPr lang="en-US" sz="2800" dirty="0" err="1" smtClean="0"/>
              <a:t>Adit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Quagga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Mussel Control </a:t>
            </a:r>
            <a:b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Lakes and Reservoirs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Objective:</a:t>
            </a:r>
          </a:p>
          <a:p>
            <a:pPr>
              <a:buFontTx/>
              <a:buNone/>
            </a:pPr>
            <a:r>
              <a:rPr lang="en-US" dirty="0" smtClean="0"/>
              <a:t>Develop a control approach based on:</a:t>
            </a:r>
          </a:p>
          <a:p>
            <a:pPr>
              <a:buFontTx/>
              <a:buNone/>
            </a:pPr>
            <a:r>
              <a:rPr lang="en-US" dirty="0" smtClean="0"/>
              <a:t>1) Control of natural processes</a:t>
            </a:r>
          </a:p>
          <a:p>
            <a:pPr>
              <a:buFontTx/>
              <a:buNone/>
            </a:pPr>
            <a:r>
              <a:rPr lang="en-US" dirty="0" smtClean="0"/>
              <a:t>2) Manage flows to our advantage</a:t>
            </a:r>
          </a:p>
          <a:p>
            <a:pPr>
              <a:buFontTx/>
              <a:buNone/>
            </a:pPr>
            <a:r>
              <a:rPr lang="en-US" dirty="0" smtClean="0"/>
              <a:t>3) Integrate algae control with </a:t>
            </a:r>
            <a:r>
              <a:rPr lang="en-US" dirty="0" err="1" smtClean="0"/>
              <a:t>quagga</a:t>
            </a:r>
            <a:r>
              <a:rPr lang="en-US" dirty="0" smtClean="0"/>
              <a:t> control </a:t>
            </a:r>
          </a:p>
          <a:p>
            <a:pPr>
              <a:buFontTx/>
              <a:buNone/>
            </a:pPr>
            <a:r>
              <a:rPr lang="en-US" dirty="0" smtClean="0"/>
              <a:t>4) Cautiously use exploratory approaches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Overall Approach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3429000" y="1524000"/>
            <a:ext cx="2514600" cy="2286000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Mussel Behavior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6324600" y="1447800"/>
            <a:ext cx="2590800" cy="2362200"/>
          </a:xfrm>
          <a:prstGeom prst="ellipse">
            <a:avLst/>
          </a:prstGeom>
          <a:solidFill>
            <a:srgbClr val="4A61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Control Options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1524000"/>
            <a:ext cx="2667000" cy="2362200"/>
          </a:xfrm>
          <a:prstGeom prst="ellipse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Limnological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Principles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2895600" y="2124075"/>
            <a:ext cx="53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/>
              <a:t>+</a:t>
            </a:r>
          </a:p>
        </p:txBody>
      </p:sp>
      <p:sp>
        <p:nvSpPr>
          <p:cNvPr id="9223" name="TextBox 8"/>
          <p:cNvSpPr txBox="1">
            <a:spLocks noChangeArrowheads="1"/>
          </p:cNvSpPr>
          <p:nvPr/>
        </p:nvSpPr>
        <p:spPr bwMode="auto">
          <a:xfrm>
            <a:off x="5867400" y="2124075"/>
            <a:ext cx="533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5400" b="1" dirty="0"/>
              <a:t>+</a:t>
            </a:r>
          </a:p>
        </p:txBody>
      </p:sp>
      <p:sp>
        <p:nvSpPr>
          <p:cNvPr id="10" name="Right Brace 9"/>
          <p:cNvSpPr/>
          <p:nvPr/>
        </p:nvSpPr>
        <p:spPr bwMode="auto">
          <a:xfrm rot="5400000">
            <a:off x="4343400" y="685800"/>
            <a:ext cx="457200" cy="7924800"/>
          </a:xfrm>
          <a:prstGeom prst="righ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225" name="TextBox 10"/>
          <p:cNvSpPr txBox="1">
            <a:spLocks noChangeArrowheads="1"/>
          </p:cNvSpPr>
          <p:nvPr/>
        </p:nvSpPr>
        <p:spPr bwMode="auto">
          <a:xfrm>
            <a:off x="1828800" y="4038600"/>
            <a:ext cx="541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Implementation Plan</a:t>
            </a:r>
          </a:p>
        </p:txBody>
      </p:sp>
      <p:sp>
        <p:nvSpPr>
          <p:cNvPr id="9226" name="TextBox 11"/>
          <p:cNvSpPr txBox="1">
            <a:spLocks noChangeArrowheads="1"/>
          </p:cNvSpPr>
          <p:nvPr/>
        </p:nvSpPr>
        <p:spPr bwMode="auto">
          <a:xfrm>
            <a:off x="304800" y="5373688"/>
            <a:ext cx="1676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Lake 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Mathews</a:t>
            </a:r>
          </a:p>
        </p:txBody>
      </p:sp>
      <p:sp>
        <p:nvSpPr>
          <p:cNvPr id="9227" name="TextBox 12"/>
          <p:cNvSpPr txBox="1">
            <a:spLocks noChangeArrowheads="1"/>
          </p:cNvSpPr>
          <p:nvPr/>
        </p:nvSpPr>
        <p:spPr bwMode="auto">
          <a:xfrm>
            <a:off x="2286000" y="5373688"/>
            <a:ext cx="1200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Lake Skinner</a:t>
            </a:r>
          </a:p>
        </p:txBody>
      </p:sp>
      <p:sp>
        <p:nvSpPr>
          <p:cNvPr id="9228" name="TextBox 13"/>
          <p:cNvSpPr txBox="1">
            <a:spLocks noChangeArrowheads="1"/>
          </p:cNvSpPr>
          <p:nvPr/>
        </p:nvSpPr>
        <p:spPr bwMode="auto">
          <a:xfrm>
            <a:off x="4038600" y="5410200"/>
            <a:ext cx="1128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Copper Basin</a:t>
            </a:r>
          </a:p>
        </p:txBody>
      </p:sp>
      <p:sp>
        <p:nvSpPr>
          <p:cNvPr id="9229" name="TextBox 14"/>
          <p:cNvSpPr txBox="1">
            <a:spLocks noChangeArrowheads="1"/>
          </p:cNvSpPr>
          <p:nvPr/>
        </p:nvSpPr>
        <p:spPr bwMode="auto">
          <a:xfrm>
            <a:off x="5594350" y="5449888"/>
            <a:ext cx="1339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FF00"/>
                </a:solidFill>
              </a:rPr>
              <a:t>Gene</a:t>
            </a:r>
          </a:p>
          <a:p>
            <a:pPr algn="ctr"/>
            <a:r>
              <a:rPr lang="en-US">
                <a:solidFill>
                  <a:srgbClr val="FFFF00"/>
                </a:solidFill>
              </a:rPr>
              <a:t> Wash</a:t>
            </a:r>
          </a:p>
        </p:txBody>
      </p:sp>
      <p:sp>
        <p:nvSpPr>
          <p:cNvPr id="9230" name="TextBox 15"/>
          <p:cNvSpPr txBox="1">
            <a:spLocks noChangeArrowheads="1"/>
          </p:cNvSpPr>
          <p:nvPr/>
        </p:nvSpPr>
        <p:spPr bwMode="auto">
          <a:xfrm>
            <a:off x="7162800" y="5324475"/>
            <a:ext cx="137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Diamond Valley Lake</a:t>
            </a:r>
          </a:p>
        </p:txBody>
      </p:sp>
      <p:cxnSp>
        <p:nvCxnSpPr>
          <p:cNvPr id="9231" name="Straight Arrow Connector 17"/>
          <p:cNvCxnSpPr>
            <a:cxnSpLocks noChangeShapeType="1"/>
          </p:cNvCxnSpPr>
          <p:nvPr/>
        </p:nvCxnSpPr>
        <p:spPr bwMode="auto">
          <a:xfrm rot="10800000" flipV="1">
            <a:off x="1219200" y="4953000"/>
            <a:ext cx="3352800" cy="3810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32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2895600" y="4953000"/>
            <a:ext cx="1685925" cy="4968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33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4321175" y="5127625"/>
            <a:ext cx="533400" cy="317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34" name="Straight Arrow Connector 26"/>
          <p:cNvCxnSpPr>
            <a:cxnSpLocks noChangeShapeType="1"/>
            <a:endCxn id="9229" idx="0"/>
          </p:cNvCxnSpPr>
          <p:nvPr/>
        </p:nvCxnSpPr>
        <p:spPr bwMode="auto">
          <a:xfrm>
            <a:off x="4572000" y="4953000"/>
            <a:ext cx="1692275" cy="4968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35" name="Straight Arrow Connector 28"/>
          <p:cNvCxnSpPr>
            <a:cxnSpLocks noChangeShapeType="1"/>
            <a:endCxn id="9230" idx="0"/>
          </p:cNvCxnSpPr>
          <p:nvPr/>
        </p:nvCxnSpPr>
        <p:spPr bwMode="auto">
          <a:xfrm>
            <a:off x="4572000" y="4953000"/>
            <a:ext cx="3276600" cy="37147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FF00"/>
                </a:solidFill>
              </a:rPr>
              <a:t>Range of Control Options for Lake Management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2413000"/>
          <a:ext cx="7698105" cy="375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2012"/>
                <a:gridCol w="3346093"/>
              </a:tblGrid>
              <a:tr h="751840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rgbClr val="FF9933"/>
                          </a:solidFill>
                        </a:rPr>
                        <a:t>Oxygen Deprivation</a:t>
                      </a:r>
                      <a:endParaRPr lang="en-US" sz="2400" dirty="0">
                        <a:solidFill>
                          <a:srgbClr val="FF9933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</a:rPr>
                        <a:t>Nutrient Reduction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9933"/>
                          </a:solidFill>
                        </a:rPr>
                        <a:t>Desiccation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Manage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Hydrology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Disrupt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Reproductive Cycle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Temperature Control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Predation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Physical Removals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1840"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Chemical Treatments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Char char="•"/>
                      </a:pP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Quagga Mussels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7467600" cy="4754563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Live </a:t>
            </a:r>
            <a:r>
              <a:rPr lang="en-US" dirty="0" err="1" smtClean="0"/>
              <a:t>quagga</a:t>
            </a:r>
            <a:r>
              <a:rPr lang="en-US" dirty="0" smtClean="0"/>
              <a:t> mussels discovered January 6, 2007 in Lake Mead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First known established population of invasive </a:t>
            </a:r>
            <a:r>
              <a:rPr lang="en-US" dirty="0" err="1" smtClean="0"/>
              <a:t>quagga</a:t>
            </a:r>
            <a:r>
              <a:rPr lang="en-US" dirty="0" smtClean="0"/>
              <a:t> mussels in the Western United States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Between January and September 2007, </a:t>
            </a:r>
            <a:r>
              <a:rPr lang="en-US" dirty="0" err="1" smtClean="0"/>
              <a:t>quagga</a:t>
            </a:r>
            <a:r>
              <a:rPr lang="en-US" dirty="0" smtClean="0"/>
              <a:t> mussels spread to four Western States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In 2008, zebra mussels were discovered in San Justo Reservoir, Northern California and in El Pueblo Reservoir, Colorado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/>
              <a:t>Lake Mathews</a:t>
            </a:r>
          </a:p>
        </p:txBody>
      </p:sp>
      <p:pic>
        <p:nvPicPr>
          <p:cNvPr id="11267" name="Picture 1026" descr="C:\RFLFiles\LMathews\LakeMathewsLookingEast.JPG"/>
          <p:cNvPicPr>
            <a:picLocks noChangeAspect="1" noChangeArrowheads="1"/>
          </p:cNvPicPr>
          <p:nvPr/>
        </p:nvPicPr>
        <p:blipFill>
          <a:blip r:embed="rId2"/>
          <a:srcRect t="13255"/>
          <a:stretch>
            <a:fillRect/>
          </a:stretch>
        </p:blipFill>
        <p:spPr bwMode="auto">
          <a:xfrm>
            <a:off x="155575" y="1295400"/>
            <a:ext cx="8866188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447800"/>
          </a:xfrm>
        </p:spPr>
        <p:txBody>
          <a:bodyPr/>
          <a:lstStyle/>
          <a:p>
            <a:r>
              <a:rPr lang="en-US" sz="3600" smtClean="0">
                <a:solidFill>
                  <a:srgbClr val="FFC000"/>
                </a:solidFill>
              </a:rPr>
              <a:t>Lake Mathews Second Outlet Tower</a:t>
            </a:r>
          </a:p>
        </p:txBody>
      </p:sp>
      <p:pic>
        <p:nvPicPr>
          <p:cNvPr id="12291" name="Picture 2" descr="C:\Users\u07025\Local Settings\Temp\Lake Mathews Second Outlet Tower (2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19200" y="1295400"/>
            <a:ext cx="6705600" cy="50292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Quagga</a:t>
            </a:r>
            <a:r>
              <a:rPr lang="en-US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Mussel Control: Scenario 1, Step 1</a:t>
            </a:r>
          </a:p>
        </p:txBody>
      </p:sp>
      <p:sp>
        <p:nvSpPr>
          <p:cNvPr id="13315" name="Text Box 9"/>
          <p:cNvSpPr txBox="1">
            <a:spLocks noChangeArrowheads="1"/>
          </p:cNvSpPr>
          <p:nvPr/>
        </p:nvSpPr>
        <p:spPr bwMode="auto">
          <a:xfrm>
            <a:off x="9585325" y="3803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242728" name="Line 40"/>
          <p:cNvSpPr>
            <a:spLocks noChangeShapeType="1"/>
          </p:cNvSpPr>
          <p:nvPr/>
        </p:nvSpPr>
        <p:spPr bwMode="auto">
          <a:xfrm>
            <a:off x="4400550" y="1727200"/>
            <a:ext cx="0" cy="4830763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317" name="Text Box 26"/>
          <p:cNvSpPr txBox="1">
            <a:spLocks noChangeArrowheads="1"/>
          </p:cNvSpPr>
          <p:nvPr/>
        </p:nvSpPr>
        <p:spPr bwMode="auto">
          <a:xfrm>
            <a:off x="4605338" y="876300"/>
            <a:ext cx="1493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Oxygen mg/L</a:t>
            </a:r>
          </a:p>
        </p:txBody>
      </p:sp>
      <p:sp>
        <p:nvSpPr>
          <p:cNvPr id="13318" name="AutoShape 2"/>
          <p:cNvSpPr>
            <a:spLocks noChangeArrowheads="1"/>
          </p:cNvSpPr>
          <p:nvPr/>
        </p:nvSpPr>
        <p:spPr bwMode="auto">
          <a:xfrm rot="5400000">
            <a:off x="1649413" y="857250"/>
            <a:ext cx="4852987" cy="6627813"/>
          </a:xfrm>
          <a:prstGeom prst="flowChartDelay">
            <a:avLst/>
          </a:prstGeom>
          <a:solidFill>
            <a:srgbClr val="7F7FA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b="0"/>
          </a:p>
        </p:txBody>
      </p:sp>
      <p:sp>
        <p:nvSpPr>
          <p:cNvPr id="13319" name="Rectangle 3"/>
          <p:cNvSpPr>
            <a:spLocks noChangeArrowheads="1"/>
          </p:cNvSpPr>
          <p:nvPr/>
        </p:nvSpPr>
        <p:spPr bwMode="auto">
          <a:xfrm>
            <a:off x="768350" y="1744663"/>
            <a:ext cx="6621463" cy="1614487"/>
          </a:xfrm>
          <a:prstGeom prst="rect">
            <a:avLst/>
          </a:prstGeom>
          <a:solidFill>
            <a:srgbClr val="92D09C">
              <a:alpha val="7843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0"/>
          </a:p>
        </p:txBody>
      </p:sp>
      <p:sp>
        <p:nvSpPr>
          <p:cNvPr id="242700" name="Line 12"/>
          <p:cNvSpPr>
            <a:spLocks noChangeShapeType="1"/>
          </p:cNvSpPr>
          <p:nvPr/>
        </p:nvSpPr>
        <p:spPr bwMode="auto">
          <a:xfrm>
            <a:off x="768350" y="2801938"/>
            <a:ext cx="66278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2701" name="Line 13"/>
          <p:cNvSpPr>
            <a:spLocks noChangeShapeType="1"/>
          </p:cNvSpPr>
          <p:nvPr/>
        </p:nvSpPr>
        <p:spPr bwMode="auto">
          <a:xfrm>
            <a:off x="762000" y="3633788"/>
            <a:ext cx="66278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2692" name="Freeform 4"/>
          <p:cNvSpPr>
            <a:spLocks/>
          </p:cNvSpPr>
          <p:nvPr/>
        </p:nvSpPr>
        <p:spPr bwMode="auto">
          <a:xfrm>
            <a:off x="4171950" y="1755775"/>
            <a:ext cx="1506538" cy="4568825"/>
          </a:xfrm>
          <a:custGeom>
            <a:avLst/>
            <a:gdLst/>
            <a:ahLst/>
            <a:cxnLst>
              <a:cxn ang="0">
                <a:pos x="984" y="0"/>
              </a:cxn>
              <a:cxn ang="0">
                <a:pos x="953" y="555"/>
              </a:cxn>
              <a:cxn ang="0">
                <a:pos x="747" y="761"/>
              </a:cxn>
              <a:cxn ang="0">
                <a:pos x="500" y="905"/>
              </a:cxn>
              <a:cxn ang="0">
                <a:pos x="233" y="1049"/>
              </a:cxn>
              <a:cxn ang="0">
                <a:pos x="37" y="1234"/>
              </a:cxn>
              <a:cxn ang="0">
                <a:pos x="9" y="1869"/>
              </a:cxn>
              <a:cxn ang="0">
                <a:pos x="9" y="2893"/>
              </a:cxn>
            </a:cxnLst>
            <a:rect l="0" t="0" r="r" b="b"/>
            <a:pathLst>
              <a:path w="992" h="2893">
                <a:moveTo>
                  <a:pt x="984" y="0"/>
                </a:moveTo>
                <a:cubicBezTo>
                  <a:pt x="981" y="92"/>
                  <a:pt x="992" y="428"/>
                  <a:pt x="953" y="555"/>
                </a:cubicBezTo>
                <a:cubicBezTo>
                  <a:pt x="914" y="682"/>
                  <a:pt x="822" y="703"/>
                  <a:pt x="747" y="761"/>
                </a:cubicBezTo>
                <a:cubicBezTo>
                  <a:pt x="672" y="819"/>
                  <a:pt x="586" y="857"/>
                  <a:pt x="500" y="905"/>
                </a:cubicBezTo>
                <a:cubicBezTo>
                  <a:pt x="414" y="953"/>
                  <a:pt x="310" y="994"/>
                  <a:pt x="233" y="1049"/>
                </a:cubicBezTo>
                <a:cubicBezTo>
                  <a:pt x="156" y="1104"/>
                  <a:pt x="74" y="1097"/>
                  <a:pt x="37" y="1234"/>
                </a:cubicBezTo>
                <a:cubicBezTo>
                  <a:pt x="0" y="1371"/>
                  <a:pt x="14" y="1593"/>
                  <a:pt x="9" y="1869"/>
                </a:cubicBezTo>
                <a:cubicBezTo>
                  <a:pt x="4" y="2145"/>
                  <a:pt x="9" y="2680"/>
                  <a:pt x="9" y="2893"/>
                </a:cubicBezTo>
              </a:path>
            </a:pathLst>
          </a:custGeom>
          <a:noFill/>
          <a:ln w="38100" cap="flat" cmpd="sng">
            <a:solidFill>
              <a:srgbClr val="33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040188" y="1209675"/>
            <a:ext cx="2897187" cy="449263"/>
            <a:chOff x="2684" y="720"/>
            <a:chExt cx="1910" cy="285"/>
          </a:xfrm>
        </p:grpSpPr>
        <p:sp>
          <p:nvSpPr>
            <p:cNvPr id="242705" name="Line 17"/>
            <p:cNvSpPr>
              <a:spLocks noChangeShapeType="1"/>
            </p:cNvSpPr>
            <p:nvPr/>
          </p:nvSpPr>
          <p:spPr bwMode="auto">
            <a:xfrm flipV="1">
              <a:off x="3378" y="908"/>
              <a:ext cx="0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42706" name="Line 18"/>
            <p:cNvSpPr>
              <a:spLocks noChangeShapeType="1"/>
            </p:cNvSpPr>
            <p:nvPr/>
          </p:nvSpPr>
          <p:spPr bwMode="auto">
            <a:xfrm flipV="1">
              <a:off x="3936" y="908"/>
              <a:ext cx="0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42707" name="Line 19"/>
            <p:cNvSpPr>
              <a:spLocks noChangeShapeType="1"/>
            </p:cNvSpPr>
            <p:nvPr/>
          </p:nvSpPr>
          <p:spPr bwMode="auto">
            <a:xfrm>
              <a:off x="2771" y="959"/>
              <a:ext cx="1693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42708" name="Line 20"/>
            <p:cNvSpPr>
              <a:spLocks noChangeShapeType="1"/>
            </p:cNvSpPr>
            <p:nvPr/>
          </p:nvSpPr>
          <p:spPr bwMode="auto">
            <a:xfrm flipV="1">
              <a:off x="2781" y="905"/>
              <a:ext cx="0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242709" name="Line 21"/>
            <p:cNvSpPr>
              <a:spLocks noChangeShapeType="1"/>
            </p:cNvSpPr>
            <p:nvPr/>
          </p:nvSpPr>
          <p:spPr bwMode="auto">
            <a:xfrm flipV="1">
              <a:off x="4461" y="902"/>
              <a:ext cx="0" cy="9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3395" name="Text Box 22"/>
            <p:cNvSpPr txBox="1">
              <a:spLocks noChangeArrowheads="1"/>
            </p:cNvSpPr>
            <p:nvPr/>
          </p:nvSpPr>
          <p:spPr bwMode="auto">
            <a:xfrm>
              <a:off x="2684" y="72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rgbClr val="FFFF00"/>
                  </a:solidFill>
                </a:rPr>
                <a:t>0</a:t>
              </a:r>
            </a:p>
          </p:txBody>
        </p:sp>
        <p:sp>
          <p:nvSpPr>
            <p:cNvPr id="13396" name="Text Box 23"/>
            <p:cNvSpPr txBox="1">
              <a:spLocks noChangeArrowheads="1"/>
            </p:cNvSpPr>
            <p:nvPr/>
          </p:nvSpPr>
          <p:spPr bwMode="auto">
            <a:xfrm>
              <a:off x="3278" y="726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rgbClr val="FFFF00"/>
                  </a:solidFill>
                </a:rPr>
                <a:t>5</a:t>
              </a:r>
            </a:p>
          </p:txBody>
        </p:sp>
        <p:sp>
          <p:nvSpPr>
            <p:cNvPr id="13397" name="Text Box 24"/>
            <p:cNvSpPr txBox="1">
              <a:spLocks noChangeArrowheads="1"/>
            </p:cNvSpPr>
            <p:nvPr/>
          </p:nvSpPr>
          <p:spPr bwMode="auto">
            <a:xfrm>
              <a:off x="3793" y="729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rgbClr val="FFFF00"/>
                  </a:solidFill>
                </a:rPr>
                <a:t>10</a:t>
              </a:r>
            </a:p>
          </p:txBody>
        </p:sp>
        <p:sp>
          <p:nvSpPr>
            <p:cNvPr id="13398" name="Text Box 25"/>
            <p:cNvSpPr txBox="1">
              <a:spLocks noChangeArrowheads="1"/>
            </p:cNvSpPr>
            <p:nvPr/>
          </p:nvSpPr>
          <p:spPr bwMode="auto">
            <a:xfrm>
              <a:off x="4318" y="723"/>
              <a:ext cx="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>
                  <a:solidFill>
                    <a:srgbClr val="FFFF00"/>
                  </a:solidFill>
                </a:rPr>
                <a:t>15</a:t>
              </a:r>
            </a:p>
          </p:txBody>
        </p:sp>
      </p:grpSp>
      <p:sp>
        <p:nvSpPr>
          <p:cNvPr id="242717" name="Text Box 29"/>
          <p:cNvSpPr txBox="1">
            <a:spLocks noChangeArrowheads="1"/>
          </p:cNvSpPr>
          <p:nvPr/>
        </p:nvSpPr>
        <p:spPr bwMode="auto">
          <a:xfrm>
            <a:off x="3241675" y="3803650"/>
            <a:ext cx="1000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Summer</a:t>
            </a:r>
          </a:p>
        </p:txBody>
      </p:sp>
      <p:sp>
        <p:nvSpPr>
          <p:cNvPr id="50" name="Right Brace 49"/>
          <p:cNvSpPr/>
          <p:nvPr/>
        </p:nvSpPr>
        <p:spPr bwMode="auto">
          <a:xfrm>
            <a:off x="7467600" y="1828800"/>
            <a:ext cx="228600" cy="1447800"/>
          </a:xfrm>
          <a:prstGeom prst="rightBrace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326" name="TextBox 50"/>
          <p:cNvSpPr txBox="1">
            <a:spLocks noChangeArrowheads="1"/>
          </p:cNvSpPr>
          <p:nvPr/>
        </p:nvSpPr>
        <p:spPr bwMode="auto">
          <a:xfrm>
            <a:off x="7620000" y="1981200"/>
            <a:ext cx="152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Monitor for Taste &amp; Odor Production</a:t>
            </a:r>
          </a:p>
        </p:txBody>
      </p:sp>
      <p:sp>
        <p:nvSpPr>
          <p:cNvPr id="48" name="Right Brace 47"/>
          <p:cNvSpPr/>
          <p:nvPr/>
        </p:nvSpPr>
        <p:spPr bwMode="auto">
          <a:xfrm>
            <a:off x="7467600" y="3352800"/>
            <a:ext cx="304800" cy="2743200"/>
          </a:xfrm>
          <a:prstGeom prst="rightBrace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328" name="TextBox 48"/>
          <p:cNvSpPr txBox="1">
            <a:spLocks noChangeArrowheads="1"/>
          </p:cNvSpPr>
          <p:nvPr/>
        </p:nvSpPr>
        <p:spPr bwMode="auto">
          <a:xfrm>
            <a:off x="7696200" y="4419600"/>
            <a:ext cx="144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Monitor Oxygen Level</a:t>
            </a:r>
          </a:p>
        </p:txBody>
      </p:sp>
      <p:sp>
        <p:nvSpPr>
          <p:cNvPr id="13329" name="Rectangle 3"/>
          <p:cNvSpPr>
            <a:spLocks noChangeArrowheads="1"/>
          </p:cNvSpPr>
          <p:nvPr/>
        </p:nvSpPr>
        <p:spPr bwMode="auto">
          <a:xfrm flipH="1">
            <a:off x="1993900" y="22352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Rectangle 4"/>
          <p:cNvSpPr>
            <a:spLocks noChangeArrowheads="1"/>
          </p:cNvSpPr>
          <p:nvPr/>
        </p:nvSpPr>
        <p:spPr bwMode="auto">
          <a:xfrm flipH="1">
            <a:off x="1993900" y="29210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Rectangle 5"/>
          <p:cNvSpPr>
            <a:spLocks noChangeArrowheads="1"/>
          </p:cNvSpPr>
          <p:nvPr/>
        </p:nvSpPr>
        <p:spPr bwMode="auto">
          <a:xfrm flipH="1">
            <a:off x="1993900" y="36068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6"/>
          <p:cNvSpPr>
            <a:spLocks noChangeArrowheads="1"/>
          </p:cNvSpPr>
          <p:nvPr/>
        </p:nvSpPr>
        <p:spPr bwMode="auto">
          <a:xfrm flipH="1">
            <a:off x="1993900" y="42926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Rectangle 7"/>
          <p:cNvSpPr>
            <a:spLocks noChangeArrowheads="1"/>
          </p:cNvSpPr>
          <p:nvPr/>
        </p:nvSpPr>
        <p:spPr bwMode="auto">
          <a:xfrm flipH="1">
            <a:off x="1993900" y="49784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"/>
          <p:cNvSpPr>
            <a:spLocks noChangeArrowheads="1"/>
          </p:cNvSpPr>
          <p:nvPr/>
        </p:nvSpPr>
        <p:spPr bwMode="auto">
          <a:xfrm flipH="1">
            <a:off x="1524000" y="1028700"/>
            <a:ext cx="469900" cy="4800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Rectangle 70"/>
          <p:cNvSpPr>
            <a:spLocks noChangeArrowheads="1"/>
          </p:cNvSpPr>
          <p:nvPr/>
        </p:nvSpPr>
        <p:spPr bwMode="auto">
          <a:xfrm flipH="1">
            <a:off x="152400" y="5537200"/>
            <a:ext cx="1371600" cy="292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79"/>
          <p:cNvSpPr txBox="1">
            <a:spLocks noChangeArrowheads="1"/>
          </p:cNvSpPr>
          <p:nvPr/>
        </p:nvSpPr>
        <p:spPr bwMode="auto">
          <a:xfrm flipH="1">
            <a:off x="381000" y="914400"/>
            <a:ext cx="104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Outlet Tower</a:t>
            </a:r>
          </a:p>
        </p:txBody>
      </p:sp>
      <p:sp>
        <p:nvSpPr>
          <p:cNvPr id="13337" name="Rectangle 7"/>
          <p:cNvSpPr>
            <a:spLocks noChangeArrowheads="1"/>
          </p:cNvSpPr>
          <p:nvPr/>
        </p:nvSpPr>
        <p:spPr bwMode="auto">
          <a:xfrm flipH="1">
            <a:off x="2438400" y="56388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Rectangle 2"/>
          <p:cNvSpPr>
            <a:spLocks noChangeArrowheads="1"/>
          </p:cNvSpPr>
          <p:nvPr/>
        </p:nvSpPr>
        <p:spPr bwMode="auto">
          <a:xfrm flipH="1">
            <a:off x="2362200" y="5867400"/>
            <a:ext cx="381000" cy="685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9" name="Rectangle 70"/>
          <p:cNvSpPr>
            <a:spLocks noChangeArrowheads="1"/>
          </p:cNvSpPr>
          <p:nvPr/>
        </p:nvSpPr>
        <p:spPr bwMode="auto">
          <a:xfrm flipH="1">
            <a:off x="990600" y="6261100"/>
            <a:ext cx="1371600" cy="292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3340" name="Straight Arrow Connector 91"/>
          <p:cNvCxnSpPr>
            <a:cxnSpLocks noChangeShapeType="1"/>
          </p:cNvCxnSpPr>
          <p:nvPr/>
        </p:nvCxnSpPr>
        <p:spPr bwMode="auto">
          <a:xfrm rot="10800000">
            <a:off x="1752600" y="2362200"/>
            <a:ext cx="609600" cy="158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3341" name="Rectangle 21"/>
          <p:cNvSpPr>
            <a:spLocks noChangeArrowheads="1"/>
          </p:cNvSpPr>
          <p:nvPr/>
        </p:nvSpPr>
        <p:spPr bwMode="auto">
          <a:xfrm>
            <a:off x="2514600" y="3340100"/>
            <a:ext cx="990600" cy="88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2552700" y="2832100"/>
            <a:ext cx="393700" cy="393700"/>
            <a:chOff x="2440" y="2776"/>
            <a:chExt cx="248" cy="248"/>
          </a:xfrm>
        </p:grpSpPr>
        <p:sp>
          <p:nvSpPr>
            <p:cNvPr id="13387" name="Oval 22"/>
            <p:cNvSpPr>
              <a:spLocks noChangeArrowheads="1"/>
            </p:cNvSpPr>
            <p:nvPr/>
          </p:nvSpPr>
          <p:spPr bwMode="auto">
            <a:xfrm>
              <a:off x="2440" y="277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8" name="Oval 23"/>
            <p:cNvSpPr>
              <a:spLocks noChangeArrowheads="1"/>
            </p:cNvSpPr>
            <p:nvPr/>
          </p:nvSpPr>
          <p:spPr bwMode="auto">
            <a:xfrm>
              <a:off x="2536" y="287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9" name="Oval 24"/>
            <p:cNvSpPr>
              <a:spLocks noChangeArrowheads="1"/>
            </p:cNvSpPr>
            <p:nvPr/>
          </p:nvSpPr>
          <p:spPr bwMode="auto">
            <a:xfrm>
              <a:off x="2632" y="296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2590800" y="2482850"/>
            <a:ext cx="698500" cy="698500"/>
            <a:chOff x="2048" y="2200"/>
            <a:chExt cx="440" cy="440"/>
          </a:xfrm>
        </p:grpSpPr>
        <p:sp>
          <p:nvSpPr>
            <p:cNvPr id="13382" name="Oval 41"/>
            <p:cNvSpPr>
              <a:spLocks noChangeArrowheads="1"/>
            </p:cNvSpPr>
            <p:nvPr/>
          </p:nvSpPr>
          <p:spPr bwMode="auto">
            <a:xfrm>
              <a:off x="2048" y="2200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3" name="Oval 42"/>
            <p:cNvSpPr>
              <a:spLocks noChangeArrowheads="1"/>
            </p:cNvSpPr>
            <p:nvPr/>
          </p:nvSpPr>
          <p:spPr bwMode="auto">
            <a:xfrm>
              <a:off x="2144" y="229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4" name="Oval 43"/>
            <p:cNvSpPr>
              <a:spLocks noChangeArrowheads="1"/>
            </p:cNvSpPr>
            <p:nvPr/>
          </p:nvSpPr>
          <p:spPr bwMode="auto">
            <a:xfrm>
              <a:off x="2240" y="239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5" name="Oval 44"/>
            <p:cNvSpPr>
              <a:spLocks noChangeArrowheads="1"/>
            </p:cNvSpPr>
            <p:nvPr/>
          </p:nvSpPr>
          <p:spPr bwMode="auto">
            <a:xfrm>
              <a:off x="2336" y="248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6" name="Oval 45"/>
            <p:cNvSpPr>
              <a:spLocks noChangeArrowheads="1"/>
            </p:cNvSpPr>
            <p:nvPr/>
          </p:nvSpPr>
          <p:spPr bwMode="auto">
            <a:xfrm>
              <a:off x="2432" y="2584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2590800" y="2133600"/>
            <a:ext cx="698500" cy="698500"/>
            <a:chOff x="2048" y="2200"/>
            <a:chExt cx="440" cy="440"/>
          </a:xfrm>
        </p:grpSpPr>
        <p:sp>
          <p:nvSpPr>
            <p:cNvPr id="13377" name="Oval 47"/>
            <p:cNvSpPr>
              <a:spLocks noChangeArrowheads="1"/>
            </p:cNvSpPr>
            <p:nvPr/>
          </p:nvSpPr>
          <p:spPr bwMode="auto">
            <a:xfrm>
              <a:off x="2048" y="2200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8" name="Oval 48"/>
            <p:cNvSpPr>
              <a:spLocks noChangeArrowheads="1"/>
            </p:cNvSpPr>
            <p:nvPr/>
          </p:nvSpPr>
          <p:spPr bwMode="auto">
            <a:xfrm>
              <a:off x="2144" y="229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9" name="Oval 49"/>
            <p:cNvSpPr>
              <a:spLocks noChangeArrowheads="1"/>
            </p:cNvSpPr>
            <p:nvPr/>
          </p:nvSpPr>
          <p:spPr bwMode="auto">
            <a:xfrm>
              <a:off x="2240" y="239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0" name="Oval 50"/>
            <p:cNvSpPr>
              <a:spLocks noChangeArrowheads="1"/>
            </p:cNvSpPr>
            <p:nvPr/>
          </p:nvSpPr>
          <p:spPr bwMode="auto">
            <a:xfrm>
              <a:off x="2336" y="248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81" name="Oval 51"/>
            <p:cNvSpPr>
              <a:spLocks noChangeArrowheads="1"/>
            </p:cNvSpPr>
            <p:nvPr/>
          </p:nvSpPr>
          <p:spPr bwMode="auto">
            <a:xfrm>
              <a:off x="2432" y="2584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45" name="Rectangle 21"/>
          <p:cNvSpPr>
            <a:spLocks noChangeArrowheads="1"/>
          </p:cNvSpPr>
          <p:nvPr/>
        </p:nvSpPr>
        <p:spPr bwMode="auto">
          <a:xfrm>
            <a:off x="5334000" y="3340100"/>
            <a:ext cx="990600" cy="889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5372100" y="2832100"/>
            <a:ext cx="393700" cy="393700"/>
            <a:chOff x="2440" y="2776"/>
            <a:chExt cx="248" cy="248"/>
          </a:xfrm>
        </p:grpSpPr>
        <p:sp>
          <p:nvSpPr>
            <p:cNvPr id="13374" name="Oval 22"/>
            <p:cNvSpPr>
              <a:spLocks noChangeArrowheads="1"/>
            </p:cNvSpPr>
            <p:nvPr/>
          </p:nvSpPr>
          <p:spPr bwMode="auto">
            <a:xfrm>
              <a:off x="2440" y="277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5" name="Oval 23"/>
            <p:cNvSpPr>
              <a:spLocks noChangeArrowheads="1"/>
            </p:cNvSpPr>
            <p:nvPr/>
          </p:nvSpPr>
          <p:spPr bwMode="auto">
            <a:xfrm>
              <a:off x="2536" y="287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6" name="Oval 24"/>
            <p:cNvSpPr>
              <a:spLocks noChangeArrowheads="1"/>
            </p:cNvSpPr>
            <p:nvPr/>
          </p:nvSpPr>
          <p:spPr bwMode="auto">
            <a:xfrm>
              <a:off x="2632" y="296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5410200" y="2482850"/>
            <a:ext cx="698500" cy="698500"/>
            <a:chOff x="2048" y="2200"/>
            <a:chExt cx="440" cy="440"/>
          </a:xfrm>
        </p:grpSpPr>
        <p:sp>
          <p:nvSpPr>
            <p:cNvPr id="13369" name="Oval 41"/>
            <p:cNvSpPr>
              <a:spLocks noChangeArrowheads="1"/>
            </p:cNvSpPr>
            <p:nvPr/>
          </p:nvSpPr>
          <p:spPr bwMode="auto">
            <a:xfrm>
              <a:off x="2048" y="2200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0" name="Oval 42"/>
            <p:cNvSpPr>
              <a:spLocks noChangeArrowheads="1"/>
            </p:cNvSpPr>
            <p:nvPr/>
          </p:nvSpPr>
          <p:spPr bwMode="auto">
            <a:xfrm>
              <a:off x="2144" y="229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1" name="Oval 43"/>
            <p:cNvSpPr>
              <a:spLocks noChangeArrowheads="1"/>
            </p:cNvSpPr>
            <p:nvPr/>
          </p:nvSpPr>
          <p:spPr bwMode="auto">
            <a:xfrm>
              <a:off x="2240" y="239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2" name="Oval 44"/>
            <p:cNvSpPr>
              <a:spLocks noChangeArrowheads="1"/>
            </p:cNvSpPr>
            <p:nvPr/>
          </p:nvSpPr>
          <p:spPr bwMode="auto">
            <a:xfrm>
              <a:off x="2336" y="248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73" name="Oval 45"/>
            <p:cNvSpPr>
              <a:spLocks noChangeArrowheads="1"/>
            </p:cNvSpPr>
            <p:nvPr/>
          </p:nvSpPr>
          <p:spPr bwMode="auto">
            <a:xfrm>
              <a:off x="2432" y="2584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5410200" y="2133600"/>
            <a:ext cx="698500" cy="698500"/>
            <a:chOff x="2048" y="2200"/>
            <a:chExt cx="440" cy="440"/>
          </a:xfrm>
        </p:grpSpPr>
        <p:sp>
          <p:nvSpPr>
            <p:cNvPr id="13364" name="Oval 47"/>
            <p:cNvSpPr>
              <a:spLocks noChangeArrowheads="1"/>
            </p:cNvSpPr>
            <p:nvPr/>
          </p:nvSpPr>
          <p:spPr bwMode="auto">
            <a:xfrm>
              <a:off x="2048" y="2200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5" name="Oval 48"/>
            <p:cNvSpPr>
              <a:spLocks noChangeArrowheads="1"/>
            </p:cNvSpPr>
            <p:nvPr/>
          </p:nvSpPr>
          <p:spPr bwMode="auto">
            <a:xfrm>
              <a:off x="2144" y="229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6" name="Oval 49"/>
            <p:cNvSpPr>
              <a:spLocks noChangeArrowheads="1"/>
            </p:cNvSpPr>
            <p:nvPr/>
          </p:nvSpPr>
          <p:spPr bwMode="auto">
            <a:xfrm>
              <a:off x="2240" y="239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7" name="Oval 50"/>
            <p:cNvSpPr>
              <a:spLocks noChangeArrowheads="1"/>
            </p:cNvSpPr>
            <p:nvPr/>
          </p:nvSpPr>
          <p:spPr bwMode="auto">
            <a:xfrm>
              <a:off x="2336" y="248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8" name="Oval 51"/>
            <p:cNvSpPr>
              <a:spLocks noChangeArrowheads="1"/>
            </p:cNvSpPr>
            <p:nvPr/>
          </p:nvSpPr>
          <p:spPr bwMode="auto">
            <a:xfrm>
              <a:off x="2432" y="2584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2806700" y="1968500"/>
            <a:ext cx="698500" cy="698500"/>
            <a:chOff x="2048" y="2200"/>
            <a:chExt cx="440" cy="440"/>
          </a:xfrm>
        </p:grpSpPr>
        <p:sp>
          <p:nvSpPr>
            <p:cNvPr id="13359" name="Oval 35"/>
            <p:cNvSpPr>
              <a:spLocks noChangeArrowheads="1"/>
            </p:cNvSpPr>
            <p:nvPr/>
          </p:nvSpPr>
          <p:spPr bwMode="auto">
            <a:xfrm>
              <a:off x="2048" y="2200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0" name="Oval 36"/>
            <p:cNvSpPr>
              <a:spLocks noChangeArrowheads="1"/>
            </p:cNvSpPr>
            <p:nvPr/>
          </p:nvSpPr>
          <p:spPr bwMode="auto">
            <a:xfrm>
              <a:off x="2144" y="229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1" name="Oval 37"/>
            <p:cNvSpPr>
              <a:spLocks noChangeArrowheads="1"/>
            </p:cNvSpPr>
            <p:nvPr/>
          </p:nvSpPr>
          <p:spPr bwMode="auto">
            <a:xfrm>
              <a:off x="2240" y="239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2" name="Oval 38"/>
            <p:cNvSpPr>
              <a:spLocks noChangeArrowheads="1"/>
            </p:cNvSpPr>
            <p:nvPr/>
          </p:nvSpPr>
          <p:spPr bwMode="auto">
            <a:xfrm>
              <a:off x="2336" y="248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63" name="Oval 39"/>
            <p:cNvSpPr>
              <a:spLocks noChangeArrowheads="1"/>
            </p:cNvSpPr>
            <p:nvPr/>
          </p:nvSpPr>
          <p:spPr bwMode="auto">
            <a:xfrm>
              <a:off x="2432" y="2584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34"/>
          <p:cNvGrpSpPr>
            <a:grpSpLocks/>
          </p:cNvGrpSpPr>
          <p:nvPr/>
        </p:nvGrpSpPr>
        <p:grpSpPr bwMode="auto">
          <a:xfrm>
            <a:off x="5626100" y="1968500"/>
            <a:ext cx="698500" cy="698500"/>
            <a:chOff x="2048" y="2200"/>
            <a:chExt cx="440" cy="440"/>
          </a:xfrm>
        </p:grpSpPr>
        <p:sp>
          <p:nvSpPr>
            <p:cNvPr id="13354" name="Oval 35"/>
            <p:cNvSpPr>
              <a:spLocks noChangeArrowheads="1"/>
            </p:cNvSpPr>
            <p:nvPr/>
          </p:nvSpPr>
          <p:spPr bwMode="auto">
            <a:xfrm>
              <a:off x="2048" y="2200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5" name="Oval 36"/>
            <p:cNvSpPr>
              <a:spLocks noChangeArrowheads="1"/>
            </p:cNvSpPr>
            <p:nvPr/>
          </p:nvSpPr>
          <p:spPr bwMode="auto">
            <a:xfrm>
              <a:off x="2144" y="2296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6" name="Oval 37"/>
            <p:cNvSpPr>
              <a:spLocks noChangeArrowheads="1"/>
            </p:cNvSpPr>
            <p:nvPr/>
          </p:nvSpPr>
          <p:spPr bwMode="auto">
            <a:xfrm>
              <a:off x="2240" y="2392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7" name="Oval 38"/>
            <p:cNvSpPr>
              <a:spLocks noChangeArrowheads="1"/>
            </p:cNvSpPr>
            <p:nvPr/>
          </p:nvSpPr>
          <p:spPr bwMode="auto">
            <a:xfrm>
              <a:off x="2336" y="2488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8" name="Oval 39"/>
            <p:cNvSpPr>
              <a:spLocks noChangeArrowheads="1"/>
            </p:cNvSpPr>
            <p:nvPr/>
          </p:nvSpPr>
          <p:spPr bwMode="auto">
            <a:xfrm>
              <a:off x="2432" y="2584"/>
              <a:ext cx="56" cy="5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51" name="TextBox 147"/>
          <p:cNvSpPr txBox="1">
            <a:spLocks noChangeArrowheads="1"/>
          </p:cNvSpPr>
          <p:nvPr/>
        </p:nvSpPr>
        <p:spPr bwMode="auto">
          <a:xfrm>
            <a:off x="4572000" y="38100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Aerators</a:t>
            </a:r>
          </a:p>
        </p:txBody>
      </p:sp>
      <p:cxnSp>
        <p:nvCxnSpPr>
          <p:cNvPr id="13352" name="Straight Arrow Connector 149"/>
          <p:cNvCxnSpPr>
            <a:cxnSpLocks noChangeShapeType="1"/>
            <a:stCxn id="13351" idx="0"/>
          </p:cNvCxnSpPr>
          <p:nvPr/>
        </p:nvCxnSpPr>
        <p:spPr bwMode="auto">
          <a:xfrm rot="5400000" flipH="1" flipV="1">
            <a:off x="5238750" y="3486150"/>
            <a:ext cx="381000" cy="266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353" name="Straight Arrow Connector 151"/>
          <p:cNvCxnSpPr>
            <a:cxnSpLocks noChangeShapeType="1"/>
            <a:stCxn id="13351" idx="0"/>
          </p:cNvCxnSpPr>
          <p:nvPr/>
        </p:nvCxnSpPr>
        <p:spPr bwMode="auto">
          <a:xfrm rot="16200000" flipV="1">
            <a:off x="4210050" y="2724150"/>
            <a:ext cx="381000" cy="17907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:\Reservoir Management Team\Databases\Images\DWR\Lake Perris\LPerr Aeration\DSC008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705600" y="-3175"/>
            <a:ext cx="24431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</a:rPr>
              <a:t>Aeration Grid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6" name="Text Box 8"/>
          <p:cNvSpPr txBox="1">
            <a:spLocks noChangeArrowheads="1"/>
          </p:cNvSpPr>
          <p:nvPr/>
        </p:nvSpPr>
        <p:spPr bwMode="auto">
          <a:xfrm>
            <a:off x="0" y="762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Quagga</a:t>
            </a:r>
            <a:r>
              <a:rPr lang="en-US" sz="36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Mussel Control: Scenario 1, Step 2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9585325" y="38036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b="0"/>
          </a:p>
        </p:txBody>
      </p:sp>
      <p:sp>
        <p:nvSpPr>
          <p:cNvPr id="16388" name="AutoShape 2"/>
          <p:cNvSpPr>
            <a:spLocks noChangeArrowheads="1"/>
          </p:cNvSpPr>
          <p:nvPr/>
        </p:nvSpPr>
        <p:spPr bwMode="auto">
          <a:xfrm rot="5400000">
            <a:off x="2148682" y="1356518"/>
            <a:ext cx="3854450" cy="6627813"/>
          </a:xfrm>
          <a:prstGeom prst="flowChartDelay">
            <a:avLst/>
          </a:prstGeom>
          <a:solidFill>
            <a:srgbClr val="7F7FA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b="0"/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768350" y="2743200"/>
            <a:ext cx="6621463" cy="2057400"/>
          </a:xfrm>
          <a:prstGeom prst="rect">
            <a:avLst/>
          </a:prstGeom>
          <a:solidFill>
            <a:srgbClr val="00B0F0">
              <a:alpha val="7882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b="0"/>
          </a:p>
        </p:txBody>
      </p:sp>
      <p:sp>
        <p:nvSpPr>
          <p:cNvPr id="242700" name="Line 12"/>
          <p:cNvSpPr>
            <a:spLocks noChangeShapeType="1"/>
          </p:cNvSpPr>
          <p:nvPr/>
        </p:nvSpPr>
        <p:spPr bwMode="auto">
          <a:xfrm>
            <a:off x="768350" y="2801938"/>
            <a:ext cx="66278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242701" name="Line 13"/>
          <p:cNvSpPr>
            <a:spLocks noChangeShapeType="1"/>
          </p:cNvSpPr>
          <p:nvPr/>
        </p:nvSpPr>
        <p:spPr bwMode="auto">
          <a:xfrm>
            <a:off x="762000" y="3633788"/>
            <a:ext cx="6627813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0" name="Right Brace 49"/>
          <p:cNvSpPr/>
          <p:nvPr/>
        </p:nvSpPr>
        <p:spPr bwMode="auto">
          <a:xfrm>
            <a:off x="7467600" y="1828800"/>
            <a:ext cx="228600" cy="914400"/>
          </a:xfrm>
          <a:prstGeom prst="rightBrace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393" name="TextBox 50"/>
          <p:cNvSpPr txBox="1">
            <a:spLocks noChangeArrowheads="1"/>
          </p:cNvSpPr>
          <p:nvPr/>
        </p:nvSpPr>
        <p:spPr bwMode="auto">
          <a:xfrm>
            <a:off x="7620000" y="1695450"/>
            <a:ext cx="152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Desiccate Upper Portion of Lake </a:t>
            </a:r>
          </a:p>
        </p:txBody>
      </p:sp>
      <p:sp>
        <p:nvSpPr>
          <p:cNvPr id="48" name="Right Brace 47"/>
          <p:cNvSpPr/>
          <p:nvPr/>
        </p:nvSpPr>
        <p:spPr bwMode="auto">
          <a:xfrm>
            <a:off x="7467600" y="3352800"/>
            <a:ext cx="304800" cy="2743200"/>
          </a:xfrm>
          <a:prstGeom prst="rightBrace">
            <a:avLst/>
          </a:prstGeom>
          <a:noFill/>
          <a:ln w="28575" cap="flat" cmpd="sng" algn="ctr">
            <a:solidFill>
              <a:schemeClr val="bg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6395" name="TextBox 48"/>
          <p:cNvSpPr txBox="1">
            <a:spLocks noChangeArrowheads="1"/>
          </p:cNvSpPr>
          <p:nvPr/>
        </p:nvSpPr>
        <p:spPr bwMode="auto">
          <a:xfrm>
            <a:off x="7696200" y="4419600"/>
            <a:ext cx="1447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Increase  Oxygen Level</a:t>
            </a:r>
          </a:p>
        </p:txBody>
      </p:sp>
      <p:sp>
        <p:nvSpPr>
          <p:cNvPr id="16396" name="Rectangle 4"/>
          <p:cNvSpPr>
            <a:spLocks noChangeArrowheads="1"/>
          </p:cNvSpPr>
          <p:nvPr/>
        </p:nvSpPr>
        <p:spPr bwMode="auto">
          <a:xfrm flipH="1">
            <a:off x="1993900" y="29210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5"/>
          <p:cNvSpPr>
            <a:spLocks noChangeArrowheads="1"/>
          </p:cNvSpPr>
          <p:nvPr/>
        </p:nvSpPr>
        <p:spPr bwMode="auto">
          <a:xfrm flipH="1">
            <a:off x="1993900" y="36068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Rectangle 6"/>
          <p:cNvSpPr>
            <a:spLocks noChangeArrowheads="1"/>
          </p:cNvSpPr>
          <p:nvPr/>
        </p:nvSpPr>
        <p:spPr bwMode="auto">
          <a:xfrm flipH="1">
            <a:off x="1993900" y="42926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Rectangle 7"/>
          <p:cNvSpPr>
            <a:spLocks noChangeArrowheads="1"/>
          </p:cNvSpPr>
          <p:nvPr/>
        </p:nvSpPr>
        <p:spPr bwMode="auto">
          <a:xfrm flipH="1">
            <a:off x="1993900" y="49784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0" name="Rectangle 70"/>
          <p:cNvSpPr>
            <a:spLocks noChangeArrowheads="1"/>
          </p:cNvSpPr>
          <p:nvPr/>
        </p:nvSpPr>
        <p:spPr bwMode="auto">
          <a:xfrm flipH="1">
            <a:off x="152400" y="5537200"/>
            <a:ext cx="1371600" cy="292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Text Box 79"/>
          <p:cNvSpPr txBox="1">
            <a:spLocks noChangeArrowheads="1"/>
          </p:cNvSpPr>
          <p:nvPr/>
        </p:nvSpPr>
        <p:spPr bwMode="auto">
          <a:xfrm flipH="1">
            <a:off x="457200" y="990600"/>
            <a:ext cx="104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Outlet Tower</a:t>
            </a:r>
          </a:p>
        </p:txBody>
      </p:sp>
      <p:sp>
        <p:nvSpPr>
          <p:cNvPr id="16402" name="Rectangle 7"/>
          <p:cNvSpPr>
            <a:spLocks noChangeArrowheads="1"/>
          </p:cNvSpPr>
          <p:nvPr/>
        </p:nvSpPr>
        <p:spPr bwMode="auto">
          <a:xfrm flipH="1">
            <a:off x="2438400" y="56388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Rectangle 2"/>
          <p:cNvSpPr>
            <a:spLocks noChangeArrowheads="1"/>
          </p:cNvSpPr>
          <p:nvPr/>
        </p:nvSpPr>
        <p:spPr bwMode="auto">
          <a:xfrm flipH="1">
            <a:off x="2362200" y="5867400"/>
            <a:ext cx="381000" cy="6858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Rectangle 70"/>
          <p:cNvSpPr>
            <a:spLocks noChangeArrowheads="1"/>
          </p:cNvSpPr>
          <p:nvPr/>
        </p:nvSpPr>
        <p:spPr bwMode="auto">
          <a:xfrm flipH="1">
            <a:off x="990600" y="6261100"/>
            <a:ext cx="1371600" cy="2921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2895600" y="3733800"/>
            <a:ext cx="990600" cy="1460500"/>
            <a:chOff x="2514600" y="1968500"/>
            <a:chExt cx="990600" cy="1460500"/>
          </a:xfrm>
        </p:grpSpPr>
        <p:sp>
          <p:nvSpPr>
            <p:cNvPr id="16439" name="Rectangle 21"/>
            <p:cNvSpPr>
              <a:spLocks noChangeArrowheads="1"/>
            </p:cNvSpPr>
            <p:nvPr/>
          </p:nvSpPr>
          <p:spPr bwMode="auto">
            <a:xfrm>
              <a:off x="2514600" y="3340100"/>
              <a:ext cx="990600" cy="889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2552700" y="2832100"/>
              <a:ext cx="393700" cy="393700"/>
              <a:chOff x="2440" y="2776"/>
              <a:chExt cx="248" cy="248"/>
            </a:xfrm>
          </p:grpSpPr>
          <p:sp>
            <p:nvSpPr>
              <p:cNvPr id="16459" name="Oval 22"/>
              <p:cNvSpPr>
                <a:spLocks noChangeArrowheads="1"/>
              </p:cNvSpPr>
              <p:nvPr/>
            </p:nvSpPr>
            <p:spPr bwMode="auto">
              <a:xfrm>
                <a:off x="2440" y="277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0" name="Oval 23"/>
              <p:cNvSpPr>
                <a:spLocks noChangeArrowheads="1"/>
              </p:cNvSpPr>
              <p:nvPr/>
            </p:nvSpPr>
            <p:spPr bwMode="auto">
              <a:xfrm>
                <a:off x="2536" y="287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61" name="Oval 24"/>
              <p:cNvSpPr>
                <a:spLocks noChangeArrowheads="1"/>
              </p:cNvSpPr>
              <p:nvPr/>
            </p:nvSpPr>
            <p:spPr bwMode="auto">
              <a:xfrm>
                <a:off x="2632" y="296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40"/>
            <p:cNvGrpSpPr>
              <a:grpSpLocks/>
            </p:cNvGrpSpPr>
            <p:nvPr/>
          </p:nvGrpSpPr>
          <p:grpSpPr bwMode="auto">
            <a:xfrm>
              <a:off x="2590800" y="2482850"/>
              <a:ext cx="698500" cy="698500"/>
              <a:chOff x="2048" y="2200"/>
              <a:chExt cx="440" cy="440"/>
            </a:xfrm>
          </p:grpSpPr>
          <p:sp>
            <p:nvSpPr>
              <p:cNvPr id="16454" name="Oval 41"/>
              <p:cNvSpPr>
                <a:spLocks noChangeArrowheads="1"/>
              </p:cNvSpPr>
              <p:nvPr/>
            </p:nvSpPr>
            <p:spPr bwMode="auto">
              <a:xfrm>
                <a:off x="2048" y="2200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5" name="Oval 42"/>
              <p:cNvSpPr>
                <a:spLocks noChangeArrowheads="1"/>
              </p:cNvSpPr>
              <p:nvPr/>
            </p:nvSpPr>
            <p:spPr bwMode="auto">
              <a:xfrm>
                <a:off x="2144" y="229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6" name="Oval 43"/>
              <p:cNvSpPr>
                <a:spLocks noChangeArrowheads="1"/>
              </p:cNvSpPr>
              <p:nvPr/>
            </p:nvSpPr>
            <p:spPr bwMode="auto">
              <a:xfrm>
                <a:off x="2240" y="239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7" name="Oval 44"/>
              <p:cNvSpPr>
                <a:spLocks noChangeArrowheads="1"/>
              </p:cNvSpPr>
              <p:nvPr/>
            </p:nvSpPr>
            <p:spPr bwMode="auto">
              <a:xfrm>
                <a:off x="2336" y="248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8" name="Oval 45"/>
              <p:cNvSpPr>
                <a:spLocks noChangeArrowheads="1"/>
              </p:cNvSpPr>
              <p:nvPr/>
            </p:nvSpPr>
            <p:spPr bwMode="auto">
              <a:xfrm>
                <a:off x="2432" y="258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2590800" y="2133600"/>
              <a:ext cx="698500" cy="698500"/>
              <a:chOff x="2048" y="2200"/>
              <a:chExt cx="440" cy="440"/>
            </a:xfrm>
          </p:grpSpPr>
          <p:sp>
            <p:nvSpPr>
              <p:cNvPr id="16449" name="Oval 47"/>
              <p:cNvSpPr>
                <a:spLocks noChangeArrowheads="1"/>
              </p:cNvSpPr>
              <p:nvPr/>
            </p:nvSpPr>
            <p:spPr bwMode="auto">
              <a:xfrm>
                <a:off x="2048" y="2200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0" name="Oval 48"/>
              <p:cNvSpPr>
                <a:spLocks noChangeArrowheads="1"/>
              </p:cNvSpPr>
              <p:nvPr/>
            </p:nvSpPr>
            <p:spPr bwMode="auto">
              <a:xfrm>
                <a:off x="2144" y="229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1" name="Oval 49"/>
              <p:cNvSpPr>
                <a:spLocks noChangeArrowheads="1"/>
              </p:cNvSpPr>
              <p:nvPr/>
            </p:nvSpPr>
            <p:spPr bwMode="auto">
              <a:xfrm>
                <a:off x="2240" y="239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2" name="Oval 50"/>
              <p:cNvSpPr>
                <a:spLocks noChangeArrowheads="1"/>
              </p:cNvSpPr>
              <p:nvPr/>
            </p:nvSpPr>
            <p:spPr bwMode="auto">
              <a:xfrm>
                <a:off x="2336" y="248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53" name="Oval 51"/>
              <p:cNvSpPr>
                <a:spLocks noChangeArrowheads="1"/>
              </p:cNvSpPr>
              <p:nvPr/>
            </p:nvSpPr>
            <p:spPr bwMode="auto">
              <a:xfrm>
                <a:off x="2432" y="258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2806700" y="1968500"/>
              <a:ext cx="698500" cy="698500"/>
              <a:chOff x="2048" y="2200"/>
              <a:chExt cx="440" cy="440"/>
            </a:xfrm>
          </p:grpSpPr>
          <p:sp>
            <p:nvSpPr>
              <p:cNvPr id="16444" name="Oval 35"/>
              <p:cNvSpPr>
                <a:spLocks noChangeArrowheads="1"/>
              </p:cNvSpPr>
              <p:nvPr/>
            </p:nvSpPr>
            <p:spPr bwMode="auto">
              <a:xfrm>
                <a:off x="2048" y="2200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5" name="Oval 36"/>
              <p:cNvSpPr>
                <a:spLocks noChangeArrowheads="1"/>
              </p:cNvSpPr>
              <p:nvPr/>
            </p:nvSpPr>
            <p:spPr bwMode="auto">
              <a:xfrm>
                <a:off x="2144" y="229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6" name="Oval 37"/>
              <p:cNvSpPr>
                <a:spLocks noChangeArrowheads="1"/>
              </p:cNvSpPr>
              <p:nvPr/>
            </p:nvSpPr>
            <p:spPr bwMode="auto">
              <a:xfrm>
                <a:off x="2240" y="239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7" name="Oval 38"/>
              <p:cNvSpPr>
                <a:spLocks noChangeArrowheads="1"/>
              </p:cNvSpPr>
              <p:nvPr/>
            </p:nvSpPr>
            <p:spPr bwMode="auto">
              <a:xfrm>
                <a:off x="2336" y="248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8" name="Oval 39"/>
              <p:cNvSpPr>
                <a:spLocks noChangeArrowheads="1"/>
              </p:cNvSpPr>
              <p:nvPr/>
            </p:nvSpPr>
            <p:spPr bwMode="auto">
              <a:xfrm>
                <a:off x="2432" y="258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7" name="Group 111"/>
          <p:cNvGrpSpPr>
            <a:grpSpLocks/>
          </p:cNvGrpSpPr>
          <p:nvPr/>
        </p:nvGrpSpPr>
        <p:grpSpPr bwMode="auto">
          <a:xfrm>
            <a:off x="3352800" y="5334000"/>
            <a:ext cx="2514600" cy="750888"/>
            <a:chOff x="3505200" y="3429000"/>
            <a:chExt cx="2514600" cy="750888"/>
          </a:xfrm>
        </p:grpSpPr>
        <p:sp>
          <p:nvSpPr>
            <p:cNvPr id="16436" name="TextBox 147"/>
            <p:cNvSpPr txBox="1">
              <a:spLocks noChangeArrowheads="1"/>
            </p:cNvSpPr>
            <p:nvPr/>
          </p:nvSpPr>
          <p:spPr bwMode="auto">
            <a:xfrm>
              <a:off x="4572000" y="3810000"/>
              <a:ext cx="14478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/>
                <a:t>Aerators</a:t>
              </a:r>
            </a:p>
          </p:txBody>
        </p:sp>
        <p:cxnSp>
          <p:nvCxnSpPr>
            <p:cNvPr id="16437" name="Straight Arrow Connector 149"/>
            <p:cNvCxnSpPr>
              <a:cxnSpLocks noChangeShapeType="1"/>
              <a:stCxn id="16436" idx="0"/>
            </p:cNvCxnSpPr>
            <p:nvPr/>
          </p:nvCxnSpPr>
          <p:spPr bwMode="auto">
            <a:xfrm rot="5400000" flipH="1" flipV="1">
              <a:off x="5238750" y="3486150"/>
              <a:ext cx="381000" cy="26670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438" name="Straight Arrow Connector 151"/>
            <p:cNvCxnSpPr>
              <a:cxnSpLocks noChangeShapeType="1"/>
              <a:stCxn id="16436" idx="0"/>
            </p:cNvCxnSpPr>
            <p:nvPr/>
          </p:nvCxnSpPr>
          <p:spPr bwMode="auto">
            <a:xfrm rot="16200000" flipV="1">
              <a:off x="4210050" y="2724150"/>
              <a:ext cx="381000" cy="1790700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8" name="Group 87"/>
          <p:cNvGrpSpPr>
            <a:grpSpLocks/>
          </p:cNvGrpSpPr>
          <p:nvPr/>
        </p:nvGrpSpPr>
        <p:grpSpPr bwMode="auto">
          <a:xfrm>
            <a:off x="5486400" y="3733800"/>
            <a:ext cx="990600" cy="1460500"/>
            <a:chOff x="2514600" y="1968500"/>
            <a:chExt cx="990600" cy="1460500"/>
          </a:xfrm>
        </p:grpSpPr>
        <p:sp>
          <p:nvSpPr>
            <p:cNvPr id="16413" name="Rectangle 21"/>
            <p:cNvSpPr>
              <a:spLocks noChangeArrowheads="1"/>
            </p:cNvSpPr>
            <p:nvPr/>
          </p:nvSpPr>
          <p:spPr bwMode="auto">
            <a:xfrm>
              <a:off x="2514600" y="3340100"/>
              <a:ext cx="990600" cy="8890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2552700" y="2832100"/>
              <a:ext cx="393700" cy="393700"/>
              <a:chOff x="2440" y="2776"/>
              <a:chExt cx="248" cy="248"/>
            </a:xfrm>
          </p:grpSpPr>
          <p:sp>
            <p:nvSpPr>
              <p:cNvPr id="16433" name="Oval 22"/>
              <p:cNvSpPr>
                <a:spLocks noChangeArrowheads="1"/>
              </p:cNvSpPr>
              <p:nvPr/>
            </p:nvSpPr>
            <p:spPr bwMode="auto">
              <a:xfrm>
                <a:off x="2440" y="277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4" name="Oval 23"/>
              <p:cNvSpPr>
                <a:spLocks noChangeArrowheads="1"/>
              </p:cNvSpPr>
              <p:nvPr/>
            </p:nvSpPr>
            <p:spPr bwMode="auto">
              <a:xfrm>
                <a:off x="2536" y="287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5" name="Oval 24"/>
              <p:cNvSpPr>
                <a:spLocks noChangeArrowheads="1"/>
              </p:cNvSpPr>
              <p:nvPr/>
            </p:nvSpPr>
            <p:spPr bwMode="auto">
              <a:xfrm>
                <a:off x="2632" y="296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40"/>
            <p:cNvGrpSpPr>
              <a:grpSpLocks/>
            </p:cNvGrpSpPr>
            <p:nvPr/>
          </p:nvGrpSpPr>
          <p:grpSpPr bwMode="auto">
            <a:xfrm>
              <a:off x="2590800" y="2482850"/>
              <a:ext cx="698500" cy="698500"/>
              <a:chOff x="2048" y="2200"/>
              <a:chExt cx="440" cy="440"/>
            </a:xfrm>
          </p:grpSpPr>
          <p:sp>
            <p:nvSpPr>
              <p:cNvPr id="16428" name="Oval 41"/>
              <p:cNvSpPr>
                <a:spLocks noChangeArrowheads="1"/>
              </p:cNvSpPr>
              <p:nvPr/>
            </p:nvSpPr>
            <p:spPr bwMode="auto">
              <a:xfrm>
                <a:off x="2048" y="2200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9" name="Oval 42"/>
              <p:cNvSpPr>
                <a:spLocks noChangeArrowheads="1"/>
              </p:cNvSpPr>
              <p:nvPr/>
            </p:nvSpPr>
            <p:spPr bwMode="auto">
              <a:xfrm>
                <a:off x="2144" y="229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0" name="Oval 43"/>
              <p:cNvSpPr>
                <a:spLocks noChangeArrowheads="1"/>
              </p:cNvSpPr>
              <p:nvPr/>
            </p:nvSpPr>
            <p:spPr bwMode="auto">
              <a:xfrm>
                <a:off x="2240" y="239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1" name="Oval 44"/>
              <p:cNvSpPr>
                <a:spLocks noChangeArrowheads="1"/>
              </p:cNvSpPr>
              <p:nvPr/>
            </p:nvSpPr>
            <p:spPr bwMode="auto">
              <a:xfrm>
                <a:off x="2336" y="248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32" name="Oval 45"/>
              <p:cNvSpPr>
                <a:spLocks noChangeArrowheads="1"/>
              </p:cNvSpPr>
              <p:nvPr/>
            </p:nvSpPr>
            <p:spPr bwMode="auto">
              <a:xfrm>
                <a:off x="2432" y="258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46"/>
            <p:cNvGrpSpPr>
              <a:grpSpLocks/>
            </p:cNvGrpSpPr>
            <p:nvPr/>
          </p:nvGrpSpPr>
          <p:grpSpPr bwMode="auto">
            <a:xfrm>
              <a:off x="2590800" y="2133600"/>
              <a:ext cx="698500" cy="698500"/>
              <a:chOff x="2048" y="2200"/>
              <a:chExt cx="440" cy="440"/>
            </a:xfrm>
          </p:grpSpPr>
          <p:sp>
            <p:nvSpPr>
              <p:cNvPr id="16423" name="Oval 47"/>
              <p:cNvSpPr>
                <a:spLocks noChangeArrowheads="1"/>
              </p:cNvSpPr>
              <p:nvPr/>
            </p:nvSpPr>
            <p:spPr bwMode="auto">
              <a:xfrm>
                <a:off x="2048" y="2200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4" name="Oval 48"/>
              <p:cNvSpPr>
                <a:spLocks noChangeArrowheads="1"/>
              </p:cNvSpPr>
              <p:nvPr/>
            </p:nvSpPr>
            <p:spPr bwMode="auto">
              <a:xfrm>
                <a:off x="2144" y="229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5" name="Oval 49"/>
              <p:cNvSpPr>
                <a:spLocks noChangeArrowheads="1"/>
              </p:cNvSpPr>
              <p:nvPr/>
            </p:nvSpPr>
            <p:spPr bwMode="auto">
              <a:xfrm>
                <a:off x="2240" y="239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6" name="Oval 50"/>
              <p:cNvSpPr>
                <a:spLocks noChangeArrowheads="1"/>
              </p:cNvSpPr>
              <p:nvPr/>
            </p:nvSpPr>
            <p:spPr bwMode="auto">
              <a:xfrm>
                <a:off x="2336" y="248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7" name="Oval 51"/>
              <p:cNvSpPr>
                <a:spLocks noChangeArrowheads="1"/>
              </p:cNvSpPr>
              <p:nvPr/>
            </p:nvSpPr>
            <p:spPr bwMode="auto">
              <a:xfrm>
                <a:off x="2432" y="258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806700" y="1968500"/>
              <a:ext cx="698500" cy="698500"/>
              <a:chOff x="2048" y="2200"/>
              <a:chExt cx="440" cy="440"/>
            </a:xfrm>
          </p:grpSpPr>
          <p:sp>
            <p:nvSpPr>
              <p:cNvPr id="16418" name="Oval 35"/>
              <p:cNvSpPr>
                <a:spLocks noChangeArrowheads="1"/>
              </p:cNvSpPr>
              <p:nvPr/>
            </p:nvSpPr>
            <p:spPr bwMode="auto">
              <a:xfrm>
                <a:off x="2048" y="2200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19" name="Oval 36"/>
              <p:cNvSpPr>
                <a:spLocks noChangeArrowheads="1"/>
              </p:cNvSpPr>
              <p:nvPr/>
            </p:nvSpPr>
            <p:spPr bwMode="auto">
              <a:xfrm>
                <a:off x="2144" y="2296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0" name="Oval 37"/>
              <p:cNvSpPr>
                <a:spLocks noChangeArrowheads="1"/>
              </p:cNvSpPr>
              <p:nvPr/>
            </p:nvSpPr>
            <p:spPr bwMode="auto">
              <a:xfrm>
                <a:off x="2240" y="2392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1" name="Oval 38"/>
              <p:cNvSpPr>
                <a:spLocks noChangeArrowheads="1"/>
              </p:cNvSpPr>
              <p:nvPr/>
            </p:nvSpPr>
            <p:spPr bwMode="auto">
              <a:xfrm>
                <a:off x="2336" y="2488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22" name="Oval 39"/>
              <p:cNvSpPr>
                <a:spLocks noChangeArrowheads="1"/>
              </p:cNvSpPr>
              <p:nvPr/>
            </p:nvSpPr>
            <p:spPr bwMode="auto">
              <a:xfrm>
                <a:off x="2432" y="2584"/>
                <a:ext cx="56" cy="56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408" name="Rectangle 2"/>
          <p:cNvSpPr>
            <a:spLocks noChangeArrowheads="1"/>
          </p:cNvSpPr>
          <p:nvPr/>
        </p:nvSpPr>
        <p:spPr bwMode="auto">
          <a:xfrm flipH="1">
            <a:off x="1524000" y="1028700"/>
            <a:ext cx="469900" cy="4800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Rectangle 3"/>
          <p:cNvSpPr>
            <a:spLocks noChangeArrowheads="1"/>
          </p:cNvSpPr>
          <p:nvPr/>
        </p:nvSpPr>
        <p:spPr bwMode="auto">
          <a:xfrm flipH="1">
            <a:off x="1993900" y="2235200"/>
            <a:ext cx="228600" cy="2286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Rectangle 114"/>
          <p:cNvSpPr/>
          <p:nvPr/>
        </p:nvSpPr>
        <p:spPr bwMode="auto">
          <a:xfrm>
            <a:off x="7162800" y="1905000"/>
            <a:ext cx="228600" cy="838200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762000" y="1905000"/>
            <a:ext cx="228600" cy="838200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cxnSp>
        <p:nvCxnSpPr>
          <p:cNvPr id="16412" name="Straight Arrow Connector 91"/>
          <p:cNvCxnSpPr>
            <a:cxnSpLocks noChangeShapeType="1"/>
          </p:cNvCxnSpPr>
          <p:nvPr/>
        </p:nvCxnSpPr>
        <p:spPr bwMode="auto">
          <a:xfrm rot="10800000">
            <a:off x="1752600" y="4419600"/>
            <a:ext cx="609600" cy="1588"/>
          </a:xfrm>
          <a:prstGeom prst="straightConnector1">
            <a:avLst/>
          </a:prstGeom>
          <a:noFill/>
          <a:ln w="38100" algn="ctr">
            <a:solidFill>
              <a:srgbClr val="0000FF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Next Steps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181600"/>
          </a:xfrm>
        </p:spPr>
        <p:txBody>
          <a:bodyPr>
            <a:normAutofit fontScale="92500"/>
          </a:bodyPr>
          <a:lstStyle/>
          <a:p>
            <a:r>
              <a:rPr lang="en-US" sz="4000" dirty="0" err="1" smtClean="0"/>
              <a:t>AwwaRF’s</a:t>
            </a:r>
            <a:r>
              <a:rPr lang="en-US" sz="4000" dirty="0" smtClean="0"/>
              <a:t> multi-agency </a:t>
            </a:r>
            <a:r>
              <a:rPr lang="en-US" sz="4000" dirty="0" err="1" smtClean="0"/>
              <a:t>quagga</a:t>
            </a:r>
            <a:r>
              <a:rPr lang="en-US" sz="4000" dirty="0" smtClean="0"/>
              <a:t> mussel workshop</a:t>
            </a:r>
          </a:p>
          <a:p>
            <a:pPr lvl="1"/>
            <a:r>
              <a:rPr lang="en-US" sz="3600" dirty="0" smtClean="0"/>
              <a:t>Report and funding opportunities</a:t>
            </a:r>
          </a:p>
          <a:p>
            <a:r>
              <a:rPr lang="en-US" sz="4000" dirty="0" smtClean="0"/>
              <a:t>Develop new control strategies for lakes and reservoirs</a:t>
            </a:r>
          </a:p>
          <a:p>
            <a:r>
              <a:rPr lang="en-US" sz="4000" dirty="0" smtClean="0"/>
              <a:t>AB 1683 compliance</a:t>
            </a:r>
          </a:p>
          <a:p>
            <a:r>
              <a:rPr lang="en-US" sz="4000" dirty="0" smtClean="0"/>
              <a:t>Colorado River Aqueduct shutdowns</a:t>
            </a:r>
          </a:p>
          <a:p>
            <a:pPr lvl="1"/>
            <a:r>
              <a:rPr lang="en-US" sz="3600" dirty="0" smtClean="0"/>
              <a:t>November 2008 and February 2009</a:t>
            </a:r>
          </a:p>
          <a:p>
            <a:endParaRPr lang="en-US" sz="4000" dirty="0" smtClean="0"/>
          </a:p>
          <a:p>
            <a:endParaRPr lang="en-US" sz="2800" dirty="0" smtClean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153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smtClean="0"/>
              <a:t>Consequences of Unmanaged Quagga/Zebra  Mussel Infestations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38300"/>
            <a:ext cx="7772400" cy="44577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2800" dirty="0" smtClean="0"/>
              <a:t>The safety of drinking water is not affected but can: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Alter the aquatic ecology of lakes and rivers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Clog intakes and raw water conveyance systems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Reduce the recreational and aesthetic value of lakes and beaches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Alter or destroy fish habitats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 smtClean="0"/>
              <a:t>Render lakes more susceptible to deleterious algae blooms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Colorado River Adult </a:t>
            </a:r>
            <a:r>
              <a:rPr lang="en-US" dirty="0" err="1" smtClean="0"/>
              <a:t>Quagga</a:t>
            </a:r>
            <a:r>
              <a:rPr lang="en-US" dirty="0" smtClean="0"/>
              <a:t> Detections</a:t>
            </a:r>
          </a:p>
        </p:txBody>
      </p:sp>
      <p:pic>
        <p:nvPicPr>
          <p:cNvPr id="11267" name="Picture 1028" descr="C:\My Documents\My Pictures\Intake-colorado.jpg"/>
          <p:cNvPicPr>
            <a:picLocks noChangeAspect="1" noChangeArrowheads="1"/>
          </p:cNvPicPr>
          <p:nvPr/>
        </p:nvPicPr>
        <p:blipFill>
          <a:blip r:embed="rId2"/>
          <a:srcRect l="8765" t="15773" r="7663" b="9036"/>
          <a:stretch>
            <a:fillRect/>
          </a:stretch>
        </p:blipFill>
        <p:spPr bwMode="auto">
          <a:xfrm>
            <a:off x="3043238" y="1336675"/>
            <a:ext cx="5540375" cy="3738563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268" name="Picture 1027" descr="d:\Documents and Settings\u06648\My Documents\Current Projects\Source Water Projects\Zebra-Quagga Mussels\Board Letters\Presentations Quagga\Images\Whitset Intake Structure 20070117 B.JPG"/>
          <p:cNvPicPr>
            <a:picLocks noChangeAspect="1" noChangeArrowheads="1"/>
          </p:cNvPicPr>
          <p:nvPr/>
        </p:nvPicPr>
        <p:blipFill>
          <a:blip r:embed="rId3"/>
          <a:srcRect l="24149" t="19128" r="27841" b="30872"/>
          <a:stretch>
            <a:fillRect/>
          </a:stretch>
        </p:blipFill>
        <p:spPr bwMode="auto">
          <a:xfrm>
            <a:off x="319088" y="3962400"/>
            <a:ext cx="29845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Line 1029"/>
          <p:cNvSpPr>
            <a:spLocks noChangeShapeType="1"/>
          </p:cNvSpPr>
          <p:nvPr/>
        </p:nvSpPr>
        <p:spPr bwMode="auto">
          <a:xfrm flipV="1">
            <a:off x="2655888" y="4283075"/>
            <a:ext cx="2162175" cy="50641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Text Box 1030"/>
          <p:cNvSpPr txBox="1">
            <a:spLocks noChangeArrowheads="1"/>
          </p:cNvSpPr>
          <p:nvPr/>
        </p:nvSpPr>
        <p:spPr bwMode="auto">
          <a:xfrm>
            <a:off x="0" y="1550988"/>
            <a:ext cx="3048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smtClean="0">
                <a:solidFill>
                  <a:schemeClr val="accent2"/>
                </a:solidFill>
              </a:rPr>
              <a:t>Metropolitan’s Intake at Lake Havasu, Feb 2007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11271" name="Text Box 1031"/>
          <p:cNvSpPr txBox="1">
            <a:spLocks noChangeArrowheads="1"/>
          </p:cNvSpPr>
          <p:nvPr/>
        </p:nvSpPr>
        <p:spPr bwMode="auto">
          <a:xfrm>
            <a:off x="3676650" y="5313363"/>
            <a:ext cx="51673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>
                <a:solidFill>
                  <a:schemeClr val="accent2"/>
                </a:solidFill>
              </a:rPr>
              <a:t>At Intake: very low density, 1 or 2 adults per square 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3350"/>
            <a:ext cx="3352800" cy="3448050"/>
          </a:xfrm>
        </p:spPr>
        <p:txBody>
          <a:bodyPr/>
          <a:lstStyle/>
          <a:p>
            <a:pPr algn="ctr">
              <a:defRPr/>
            </a:pPr>
            <a:r>
              <a:rPr lang="en-US" sz="4000" dirty="0" smtClean="0"/>
              <a:t>February 2007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Survey of Colorado River; Colorado River Aqueduct and  MWD Reservoirs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3609975"/>
            <a:ext cx="33401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Not Detected:</a:t>
            </a:r>
          </a:p>
          <a:p>
            <a:pPr algn="l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In Lakes in Southern California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400425" y="57150"/>
            <a:ext cx="6048375" cy="6899275"/>
            <a:chOff x="2142" y="36"/>
            <a:chExt cx="3810" cy="4346"/>
          </a:xfrm>
        </p:grpSpPr>
        <p:pic>
          <p:nvPicPr>
            <p:cNvPr id="10245" name="Picture 4" descr="D:\Documents and Settings\u06648\My Documents\Current Projects\Source Water Projects\Zebra-Quagga Mussels\Board Letters\Presentations Quagga\Quagga Mussel Board Presentation Map 1a.jpg"/>
            <p:cNvPicPr>
              <a:picLocks noChangeAspect="1" noChangeArrowheads="1"/>
            </p:cNvPicPr>
            <p:nvPr/>
          </p:nvPicPr>
          <p:blipFill>
            <a:blip r:embed="rId2"/>
            <a:srcRect l="4903" t="10796" r="4167" b="2272"/>
            <a:stretch>
              <a:fillRect/>
            </a:stretch>
          </p:blipFill>
          <p:spPr bwMode="auto">
            <a:xfrm>
              <a:off x="2142" y="36"/>
              <a:ext cx="3606" cy="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6" name="Text Box 5"/>
            <p:cNvSpPr txBox="1">
              <a:spLocks noChangeArrowheads="1"/>
            </p:cNvSpPr>
            <p:nvPr/>
          </p:nvSpPr>
          <p:spPr bwMode="auto">
            <a:xfrm>
              <a:off x="4116" y="412"/>
              <a:ext cx="18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</a:rPr>
                <a:t>Lake Mead</a:t>
              </a:r>
            </a:p>
          </p:txBody>
        </p:sp>
        <p:sp>
          <p:nvSpPr>
            <p:cNvPr id="10247" name="Text Box 6"/>
            <p:cNvSpPr txBox="1">
              <a:spLocks noChangeArrowheads="1"/>
            </p:cNvSpPr>
            <p:nvPr/>
          </p:nvSpPr>
          <p:spPr bwMode="auto">
            <a:xfrm>
              <a:off x="3948" y="1180"/>
              <a:ext cx="180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chemeClr val="bg1"/>
                  </a:solidFill>
                </a:rPr>
                <a:t>Lake Mohave</a:t>
              </a:r>
            </a:p>
          </p:txBody>
        </p:sp>
        <p:sp>
          <p:nvSpPr>
            <p:cNvPr id="10248" name="Text Box 7"/>
            <p:cNvSpPr txBox="1">
              <a:spLocks noChangeArrowheads="1"/>
            </p:cNvSpPr>
            <p:nvPr/>
          </p:nvSpPr>
          <p:spPr bwMode="auto">
            <a:xfrm>
              <a:off x="4370" y="2568"/>
              <a:ext cx="14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Lake Havasu</a:t>
              </a:r>
            </a:p>
          </p:txBody>
        </p:sp>
        <p:sp>
          <p:nvSpPr>
            <p:cNvPr id="10249" name="Text Box 8"/>
            <p:cNvSpPr txBox="1">
              <a:spLocks noChangeArrowheads="1"/>
            </p:cNvSpPr>
            <p:nvPr/>
          </p:nvSpPr>
          <p:spPr bwMode="auto">
            <a:xfrm>
              <a:off x="4824" y="3367"/>
              <a:ext cx="112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chemeClr val="bg1"/>
                  </a:solidFill>
                </a:rPr>
                <a:t>Intake</a:t>
              </a: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 flipH="1" flipV="1">
              <a:off x="4263" y="328"/>
              <a:ext cx="168" cy="20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 rot="17080069" flipH="1" flipV="1">
              <a:off x="4443" y="1420"/>
              <a:ext cx="168" cy="20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 rot="13759270" flipH="1" flipV="1">
              <a:off x="4875" y="2848"/>
              <a:ext cx="168" cy="20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53" name="Line 13"/>
            <p:cNvSpPr>
              <a:spLocks noChangeShapeType="1"/>
            </p:cNvSpPr>
            <p:nvPr/>
          </p:nvSpPr>
          <p:spPr bwMode="auto">
            <a:xfrm flipH="1" flipV="1">
              <a:off x="5055" y="3244"/>
              <a:ext cx="168" cy="204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254" name="Text Box 14"/>
            <p:cNvSpPr txBox="1">
              <a:spLocks noChangeArrowheads="1"/>
            </p:cNvSpPr>
            <p:nvPr/>
          </p:nvSpPr>
          <p:spPr bwMode="auto">
            <a:xfrm>
              <a:off x="3304" y="3560"/>
              <a:ext cx="7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Iron PP</a:t>
              </a:r>
            </a:p>
          </p:txBody>
        </p:sp>
        <p:sp>
          <p:nvSpPr>
            <p:cNvPr id="10255" name="Line 15"/>
            <p:cNvSpPr>
              <a:spLocks noChangeShapeType="1"/>
            </p:cNvSpPr>
            <p:nvPr/>
          </p:nvSpPr>
          <p:spPr bwMode="auto">
            <a:xfrm flipV="1">
              <a:off x="3463" y="3544"/>
              <a:ext cx="56" cy="10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3216" y="3936"/>
              <a:ext cx="712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</a:rPr>
                <a:t>Eagle PP</a:t>
              </a:r>
            </a:p>
          </p:txBody>
        </p:sp>
        <p:sp>
          <p:nvSpPr>
            <p:cNvPr id="10257" name="Line 17"/>
            <p:cNvSpPr>
              <a:spLocks noChangeShapeType="1"/>
            </p:cNvSpPr>
            <p:nvPr/>
          </p:nvSpPr>
          <p:spPr bwMode="auto">
            <a:xfrm rot="14792730" flipV="1">
              <a:off x="3151" y="4064"/>
              <a:ext cx="56" cy="104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0259" name="Picture 9" descr="D:\Documents and Settings\u06648\My Documents\Current Projects\Source Water Projects\Zebra-Quagga Mussels\Board Letters\Presentations Quagga\Quagga Mussel Board Presentation Map 1a.jpg"/>
            <p:cNvPicPr>
              <a:picLocks noChangeAspect="1" noChangeArrowheads="1"/>
            </p:cNvPicPr>
            <p:nvPr/>
          </p:nvPicPr>
          <p:blipFill>
            <a:blip r:embed="rId2"/>
            <a:srcRect l="8060" t="61932" r="46297" b="21970"/>
            <a:stretch>
              <a:fillRect/>
            </a:stretch>
          </p:blipFill>
          <p:spPr bwMode="auto">
            <a:xfrm>
              <a:off x="2156" y="2391"/>
              <a:ext cx="2149" cy="1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06223\Desktop\MAWQM Workshop Sept 13, 2007\QM expansion set 2\January_March_July 2007 Quagga Inspectio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1219200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4349" y="1534180"/>
            <a:ext cx="1897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July, </a:t>
            </a:r>
            <a:r>
              <a:rPr lang="en-US" sz="2800" dirty="0" smtClean="0">
                <a:solidFill>
                  <a:schemeClr val="bg1"/>
                </a:solidFill>
              </a:rPr>
              <a:t>2007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81200" y="235803"/>
            <a:ext cx="5187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FF00"/>
                </a:solidFill>
              </a:rPr>
              <a:t>The Rapid Spread</a:t>
            </a:r>
            <a:endParaRPr lang="en-US" sz="4800" i="1" dirty="0">
              <a:solidFill>
                <a:srgbClr val="FFFF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14800" y="5508950"/>
            <a:ext cx="1132114" cy="663250"/>
            <a:chOff x="4114800" y="5225144"/>
            <a:chExt cx="1132114" cy="663250"/>
          </a:xfrm>
        </p:grpSpPr>
        <p:sp>
          <p:nvSpPr>
            <p:cNvPr id="8" name="Oval 7"/>
            <p:cNvSpPr/>
            <p:nvPr/>
          </p:nvSpPr>
          <p:spPr>
            <a:xfrm>
              <a:off x="41148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114800" y="5638800"/>
              <a:ext cx="152400" cy="152400"/>
            </a:xfrm>
            <a:prstGeom prst="ellipse">
              <a:avLst/>
            </a:prstGeom>
            <a:solidFill>
              <a:srgbClr val="2BB12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10740" y="5225144"/>
              <a:ext cx="897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Present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32514" y="5519062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Absent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38400" y="1078468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Colorado River Aqueduct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Infrastructure Colonization:</a:t>
            </a:r>
            <a:endParaRPr lang="en-US" dirty="0"/>
          </a:p>
        </p:txBody>
      </p:sp>
      <p:pic>
        <p:nvPicPr>
          <p:cNvPr id="5" name="Picture 4" descr="Intake gallery 7-21.JPG"/>
          <p:cNvPicPr>
            <a:picLocks noChangeAspect="1"/>
          </p:cNvPicPr>
          <p:nvPr/>
        </p:nvPicPr>
        <p:blipFill>
          <a:blip r:embed="rId2" cstate="print"/>
          <a:srcRect l="22059"/>
          <a:stretch>
            <a:fillRect/>
          </a:stretch>
        </p:blipFill>
        <p:spPr>
          <a:xfrm>
            <a:off x="5029200" y="2438400"/>
            <a:ext cx="4038600" cy="3886200"/>
          </a:xfrm>
          <a:prstGeom prst="rect">
            <a:avLst/>
          </a:prstGeom>
        </p:spPr>
      </p:pic>
      <p:pic>
        <p:nvPicPr>
          <p:cNvPr id="4" name="Content Placeholder 3" descr="Intake pump#9  4-inch dra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981200"/>
            <a:ext cx="5425017" cy="4068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304800"/>
            <a:ext cx="4648200" cy="1676400"/>
          </a:xfrm>
        </p:spPr>
        <p:txBody>
          <a:bodyPr/>
          <a:lstStyle/>
          <a:p>
            <a:pPr eaLnBrk="1" hangingPunct="1"/>
            <a:r>
              <a:rPr lang="en-US" dirty="0" smtClean="0"/>
              <a:t>Rapid Actions Needed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495800" y="2314575"/>
            <a:ext cx="4114800" cy="43148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March and July 2007 CRA Shutdowns:</a:t>
            </a:r>
          </a:p>
          <a:p>
            <a:pPr lvl="1" eaLnBrk="1" hangingPunct="1"/>
            <a:r>
              <a:rPr lang="en-US" dirty="0" smtClean="0"/>
              <a:t>Major portions of the aqueduct canals were dried out</a:t>
            </a:r>
          </a:p>
          <a:p>
            <a:pPr lvl="1" eaLnBrk="1" hangingPunct="1"/>
            <a:r>
              <a:rPr lang="en-US" dirty="0" smtClean="0"/>
              <a:t>68 of the 144 siphons in the CRA were de-watered and inspected. </a:t>
            </a:r>
          </a:p>
        </p:txBody>
      </p:sp>
      <p:pic>
        <p:nvPicPr>
          <p:cNvPr id="16388" name="Picture 4" descr="d:\Documents and Settings\u06648\My Documents\Current Projects\Source Water Projects\Zebra-Quagga Mussels\QMCP\CRA Shutdown\Dry tunnel-CRA shutdown-5 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5" y="152400"/>
            <a:ext cx="4251325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D:\Documents and Settings\u06648\My Documents\Current Projects\Source Water Projects\Zebra-Quagga Mussels\QMCP\CRA Shutdown\Empty aqueduct-CRA shutdown-5 0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059113"/>
            <a:ext cx="419100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C2E0D0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2E0D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2E0D0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88A099B3AFB54D885BA7C54CA43035" ma:contentTypeVersion="3" ma:contentTypeDescription="Create a new document." ma:contentTypeScope="" ma:versionID="666d37cd8eae84888fbd416ba2e73418">
  <xsd:schema xmlns:xsd="http://www.w3.org/2001/XMLSchema" xmlns:xs="http://www.w3.org/2001/XMLSchema" xmlns:p="http://schemas.microsoft.com/office/2006/metadata/properties" xmlns:ns2="2d8c4b88-99e6-4e86-8d7d-c742e2d9b8d2" targetNamespace="http://schemas.microsoft.com/office/2006/metadata/properties" ma:root="true" ma:fieldsID="49d5abeb8e36dfe226415733ac78a5cd" ns2:_="">
    <xsd:import namespace="2d8c4b88-99e6-4e86-8d7d-c742e2d9b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8c4b88-99e6-4e86-8d7d-c742e2d9b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23C476-DECB-4AF6-91F7-773B53D4B698}"/>
</file>

<file path=customXml/itemProps2.xml><?xml version="1.0" encoding="utf-8"?>
<ds:datastoreItem xmlns:ds="http://schemas.openxmlformats.org/officeDocument/2006/customXml" ds:itemID="{F598ACDA-4715-43B1-B483-B9AAF09187AF}"/>
</file>

<file path=customXml/itemProps3.xml><?xml version="1.0" encoding="utf-8"?>
<ds:datastoreItem xmlns:ds="http://schemas.openxmlformats.org/officeDocument/2006/customXml" ds:itemID="{87E53D3B-D2EE-412F-93C8-684FEFE7B0E5}"/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3590</TotalTime>
  <Words>862</Words>
  <Application>Microsoft Office PowerPoint</Application>
  <PresentationFormat>On-screen Show (4:3)</PresentationFormat>
  <Paragraphs>170</Paragraphs>
  <Slides>35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Technic</vt:lpstr>
      <vt:lpstr>Invasive Quagga and Zebra Mussels in the west</vt:lpstr>
      <vt:lpstr>Quagga Mussels</vt:lpstr>
      <vt:lpstr>Quagga Mussels </vt:lpstr>
      <vt:lpstr>Consequences of Unmanaged Quagga/Zebra  Mussel Infestations</vt:lpstr>
      <vt:lpstr>Colorado River Adult Quagga Detections</vt:lpstr>
      <vt:lpstr>February 2007 Survey of Colorado River; Colorado River Aqueduct and  MWD Reservoirs</vt:lpstr>
      <vt:lpstr>Slide 7</vt:lpstr>
      <vt:lpstr>Infrastructure Colonization:</vt:lpstr>
      <vt:lpstr>Rapid Actions Needed</vt:lpstr>
      <vt:lpstr>Facility Inspections:</vt:lpstr>
      <vt:lpstr>Slide 11</vt:lpstr>
      <vt:lpstr>Copper Basin Interim Chlorination System </vt:lpstr>
      <vt:lpstr>Lake Mathews Interim Chlorination Facility</vt:lpstr>
      <vt:lpstr>Slide 14</vt:lpstr>
      <vt:lpstr>Fast Increase in Population Density Parker Dam, Lake Havasu</vt:lpstr>
      <vt:lpstr>Whitsett Intake, January 2008</vt:lpstr>
      <vt:lpstr>Removal of Quaggas</vt:lpstr>
      <vt:lpstr>Slide 18</vt:lpstr>
      <vt:lpstr>Federal Support Needed:</vt:lpstr>
      <vt:lpstr>Metropolitan’s Quagga Mussel  Control Program</vt:lpstr>
      <vt:lpstr>Isolation Barriers at Whitsett Intake</vt:lpstr>
      <vt:lpstr>Testing on Whitsett Trash Racks </vt:lpstr>
      <vt:lpstr>Slide 23</vt:lpstr>
      <vt:lpstr>CRA March Shutdown</vt:lpstr>
      <vt:lpstr>Surveillance of the CRA</vt:lpstr>
      <vt:lpstr>Tunnels, Adits and Siphons</vt:lpstr>
      <vt:lpstr>Quagga Mussel Control  in Lakes and Reservoirs</vt:lpstr>
      <vt:lpstr>Overall Approach</vt:lpstr>
      <vt:lpstr>Range of Control Options for Lake Management</vt:lpstr>
      <vt:lpstr>Lake Mathews</vt:lpstr>
      <vt:lpstr>Lake Mathews Second Outlet Tower</vt:lpstr>
      <vt:lpstr>Slide 32</vt:lpstr>
      <vt:lpstr>Slide 33</vt:lpstr>
      <vt:lpstr>Slide 34</vt:lpstr>
      <vt:lpstr>Next Steps</vt:lpstr>
    </vt:vector>
  </TitlesOfParts>
  <Company>MWD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u06223</dc:creator>
  <cp:lastModifiedBy>u06648</cp:lastModifiedBy>
  <cp:revision>264</cp:revision>
  <dcterms:created xsi:type="dcterms:W3CDTF">2007-09-03T21:00:00Z</dcterms:created>
  <dcterms:modified xsi:type="dcterms:W3CDTF">2008-06-25T17:32:17Z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0x010100AF88A099B3AFB54D885BA7C54CA43035</vt:lpwstr>
  </property>
</Properties>
</file>